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7"/>
  </p:notesMasterIdLst>
  <p:sldIdLst>
    <p:sldId id="257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90" r:id="rId25"/>
    <p:sldId id="285" r:id="rId26"/>
    <p:sldId id="286" r:id="rId27"/>
    <p:sldId id="291" r:id="rId28"/>
    <p:sldId id="288" r:id="rId29"/>
    <p:sldId id="289" r:id="rId30"/>
    <p:sldId id="384" r:id="rId31"/>
    <p:sldId id="385" r:id="rId32"/>
    <p:sldId id="284" r:id="rId33"/>
    <p:sldId id="292" r:id="rId34"/>
    <p:sldId id="324" r:id="rId35"/>
    <p:sldId id="325" r:id="rId36"/>
    <p:sldId id="341" r:id="rId37"/>
    <p:sldId id="330" r:id="rId38"/>
    <p:sldId id="331" r:id="rId39"/>
    <p:sldId id="352" r:id="rId40"/>
    <p:sldId id="344" r:id="rId41"/>
    <p:sldId id="332" r:id="rId42"/>
    <p:sldId id="343" r:id="rId43"/>
    <p:sldId id="342" r:id="rId44"/>
    <p:sldId id="333" r:id="rId45"/>
    <p:sldId id="354" r:id="rId46"/>
    <p:sldId id="460" r:id="rId47"/>
    <p:sldId id="334" r:id="rId48"/>
    <p:sldId id="335" r:id="rId49"/>
    <p:sldId id="336" r:id="rId50"/>
    <p:sldId id="337" r:id="rId51"/>
    <p:sldId id="355" r:id="rId52"/>
    <p:sldId id="356" r:id="rId53"/>
    <p:sldId id="287" r:id="rId54"/>
    <p:sldId id="346" r:id="rId55"/>
    <p:sldId id="350" r:id="rId56"/>
    <p:sldId id="357" r:id="rId57"/>
    <p:sldId id="256" r:id="rId58"/>
    <p:sldId id="368" r:id="rId59"/>
    <p:sldId id="369" r:id="rId60"/>
    <p:sldId id="370" r:id="rId61"/>
    <p:sldId id="371" r:id="rId62"/>
    <p:sldId id="372" r:id="rId63"/>
    <p:sldId id="260" r:id="rId64"/>
    <p:sldId id="261" r:id="rId65"/>
    <p:sldId id="26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469" r:id="rId74"/>
    <p:sldId id="470" r:id="rId75"/>
    <p:sldId id="461" r:id="rId76"/>
    <p:sldId id="380" r:id="rId77"/>
    <p:sldId id="381" r:id="rId78"/>
    <p:sldId id="382" r:id="rId79"/>
    <p:sldId id="393" r:id="rId80"/>
    <p:sldId id="394" r:id="rId81"/>
    <p:sldId id="396" r:id="rId82"/>
    <p:sldId id="386" r:id="rId83"/>
    <p:sldId id="387" r:id="rId84"/>
    <p:sldId id="388" r:id="rId85"/>
    <p:sldId id="389" r:id="rId86"/>
    <p:sldId id="390" r:id="rId87"/>
    <p:sldId id="391" r:id="rId88"/>
    <p:sldId id="392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62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412" r:id="rId106"/>
    <p:sldId id="414" r:id="rId107"/>
    <p:sldId id="415" r:id="rId108"/>
    <p:sldId id="416" r:id="rId109"/>
    <p:sldId id="417" r:id="rId110"/>
    <p:sldId id="418" r:id="rId111"/>
    <p:sldId id="419" r:id="rId112"/>
    <p:sldId id="444" r:id="rId113"/>
    <p:sldId id="478" r:id="rId114"/>
    <p:sldId id="429" r:id="rId115"/>
    <p:sldId id="463" r:id="rId116"/>
    <p:sldId id="420" r:id="rId117"/>
    <p:sldId id="423" r:id="rId118"/>
    <p:sldId id="421" r:id="rId119"/>
    <p:sldId id="474" r:id="rId120"/>
    <p:sldId id="422" r:id="rId121"/>
    <p:sldId id="428" r:id="rId122"/>
    <p:sldId id="424" r:id="rId123"/>
    <p:sldId id="425" r:id="rId124"/>
    <p:sldId id="434" r:id="rId125"/>
    <p:sldId id="426" r:id="rId126"/>
    <p:sldId id="427" r:id="rId127"/>
    <p:sldId id="475" r:id="rId128"/>
    <p:sldId id="430" r:id="rId129"/>
    <p:sldId id="431" r:id="rId130"/>
    <p:sldId id="432" r:id="rId131"/>
    <p:sldId id="433" r:id="rId132"/>
    <p:sldId id="436" r:id="rId133"/>
    <p:sldId id="437" r:id="rId134"/>
    <p:sldId id="438" r:id="rId135"/>
    <p:sldId id="439" r:id="rId136"/>
    <p:sldId id="441" r:id="rId137"/>
    <p:sldId id="442" r:id="rId138"/>
    <p:sldId id="443" r:id="rId139"/>
    <p:sldId id="464" r:id="rId140"/>
    <p:sldId id="445" r:id="rId141"/>
    <p:sldId id="448" r:id="rId142"/>
    <p:sldId id="449" r:id="rId143"/>
    <p:sldId id="450" r:id="rId144"/>
    <p:sldId id="451" r:id="rId145"/>
    <p:sldId id="452" r:id="rId146"/>
    <p:sldId id="453" r:id="rId147"/>
    <p:sldId id="454" r:id="rId148"/>
    <p:sldId id="455" r:id="rId149"/>
    <p:sldId id="456" r:id="rId150"/>
    <p:sldId id="457" r:id="rId151"/>
    <p:sldId id="500" r:id="rId152"/>
    <p:sldId id="447" r:id="rId153"/>
    <p:sldId id="458" r:id="rId154"/>
    <p:sldId id="465" r:id="rId155"/>
    <p:sldId id="468" r:id="rId156"/>
    <p:sldId id="467" r:id="rId157"/>
    <p:sldId id="471" r:id="rId158"/>
    <p:sldId id="466" r:id="rId159"/>
    <p:sldId id="472" r:id="rId160"/>
    <p:sldId id="473" r:id="rId161"/>
    <p:sldId id="476" r:id="rId162"/>
    <p:sldId id="477" r:id="rId163"/>
    <p:sldId id="501" r:id="rId164"/>
    <p:sldId id="502" r:id="rId165"/>
    <p:sldId id="479" r:id="rId166"/>
    <p:sldId id="480" r:id="rId167"/>
    <p:sldId id="481" r:id="rId168"/>
    <p:sldId id="482" r:id="rId169"/>
    <p:sldId id="483" r:id="rId170"/>
    <p:sldId id="484" r:id="rId171"/>
    <p:sldId id="485" r:id="rId172"/>
    <p:sldId id="486" r:id="rId173"/>
    <p:sldId id="487" r:id="rId174"/>
    <p:sldId id="488" r:id="rId175"/>
    <p:sldId id="489" r:id="rId176"/>
    <p:sldId id="490" r:id="rId177"/>
    <p:sldId id="492" r:id="rId178"/>
    <p:sldId id="493" r:id="rId179"/>
    <p:sldId id="499" r:id="rId180"/>
    <p:sldId id="495" r:id="rId181"/>
    <p:sldId id="496" r:id="rId182"/>
    <p:sldId id="497" r:id="rId183"/>
    <p:sldId id="498" r:id="rId184"/>
    <p:sldId id="494" r:id="rId185"/>
    <p:sldId id="491" r:id="rId1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86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3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03412-D50F-4003-9EF8-91E17E097469}" type="datetimeFigureOut">
              <a:rPr lang="zh-TW" altLang="en-US" smtClean="0"/>
              <a:t>2025/7/16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254A1-2C67-4157-99BB-6BFC4ED72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0709D-2EC8-45F2-A4A8-483996EE6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zh-TW" altLang="en-US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FA8BB5-D454-4EBC-A8A8-F8EC6BE22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DB4253-FC07-4CCF-9AA5-EFE87FFE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50AF83-9D16-4564-8B41-443581FB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6345A-8E28-4B48-A171-3EDE6A07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34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762-2B02-4332-945F-43462B7B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E59DA0-FDF7-4424-8BD1-EE4EDD3D4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A2255C-EC07-48BB-A968-A81DF52A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7106A5-91BB-427D-8A7C-91303F66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B5DF20-98E5-4BB5-9104-6447AB0D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72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BDED8E-88F3-4CAD-AC3A-05E182E60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86CA7A-2B7D-4F72-843B-543486A4F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91DE86-3C6E-4217-BEC9-68672D4F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766302-148E-4AEE-89D4-FD32DD40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BD9064-5288-48D9-BC2F-AEF6F90B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823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613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72762"/>
            <a:ext cx="10363826" cy="43470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6356351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74" y="6356351"/>
            <a:ext cx="6672887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3" y="6356350"/>
            <a:ext cx="764215" cy="365125"/>
          </a:xfrm>
        </p:spPr>
        <p:txBody>
          <a:bodyPr/>
          <a:lstStyle>
            <a:lvl1pPr>
              <a:defRPr sz="1200"/>
            </a:lvl1pPr>
          </a:lstStyle>
          <a:p>
            <a:fld id="{63B86A87-5A97-441B-B97F-5C894A2C298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77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5CAFA-CCA0-4FB8-9806-5DA705DD9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6"/>
            <a:ext cx="12192000" cy="1004378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3BA681-9C3B-4973-81EB-D49A4C2C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10515600" cy="499451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BD4237-5F5E-467F-944A-20FD7904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0654BC-614A-4C29-8B5D-4B969D4C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3B9AD5-5D23-4CE2-A654-E50F87D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73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375A5-B678-4B78-83B0-7B72BAE35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D4DB35-DE14-433E-991F-00733EFE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9A1F5B-9113-4490-A9AF-C36D6790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BFCBD4-C571-4034-94E1-600346B7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4767AB-7DF9-4BA8-AEF8-CE04017E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28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6A915-B888-4E1D-9BA7-611EA874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24"/>
            <a:ext cx="12192000" cy="960336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TW" alt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1D2563-02CB-4650-8621-1755934E2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4125"/>
            <a:ext cx="5181600" cy="50528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1B5994-2308-4D63-9E6B-E80C7113A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4125"/>
            <a:ext cx="5181600" cy="50528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4C23DD-0396-41D7-9372-4CF5D715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FBE5BD-BA20-4203-8A04-CAB7CDF1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801F25-DAF8-48E7-A766-FEBDE18B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6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FA155-7C08-47EE-BEC9-79588089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77396D-1FC7-4E42-9C5B-9FE04963E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404AEA-DD7E-4945-B07F-9FEE886F7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A89E89-2354-4034-A8B0-E05735CEF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470C9A-E86B-4181-B18E-156714905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C7CCB08-5056-4417-AE85-C2315C71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013BCE6-1566-479D-A932-466008F0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49CACF9-8CCA-4966-91AF-8B048EE0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4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583A1-CFC4-4967-8664-303D164C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51"/>
            <a:ext cx="12192000" cy="1202420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TW" alt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4F2960-4238-4461-9606-096F992E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08853C-9F0D-4C30-8B23-F73A3067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CF4F9F-D20F-4BBF-B774-EF9DA9C0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74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AD2501-0AEA-442F-9FA3-272DF028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B13BDB4-BCDC-4298-ADBB-2A251356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9CDCC8-7C37-4DC5-B18C-FDA2AADE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5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B28747-3BD4-4EF8-9CE8-B7327E77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042AC-3FC2-4258-9834-296EB98A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6E1DA5-8535-4A42-BE25-09F190949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BD7DF5-8842-45AE-8769-2D8CA2D6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753B71-D40B-4385-8B9C-40153897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3CAC5B-642F-491F-A5A8-38C30623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54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43474-B606-4937-91E6-7A9C0C78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B9209E4-AE81-4812-84F4-30C453145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DEDE3F-E5AA-4B9D-B35A-BF6BF64A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AB4982-38C8-41B5-9038-E4816FD7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978883-77BD-4AEB-9BA7-070C74AD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0CAE39-96B5-41E0-9BD9-1C056BCC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07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E081CA4-5D65-49DC-A360-1811AE51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AA2200-72F0-48D4-B69B-9E0AB019D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99A03C-271B-433A-A551-2880275A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7BF7B3-77FC-4A7A-954F-5C54FAD21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CEA324-69B8-4990-BB66-EAE56E597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42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 baseline="0">
          <a:solidFill>
            <a:srgbClr val="C00000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 baseline="0">
          <a:solidFill>
            <a:schemeClr val="accent5">
              <a:lumMod val="7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6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6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.sympy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fr/croix-erreur-mauvais-franchi-34976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svgsilh.com/f44336/image/304167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477963"/>
            <a:ext cx="9144000" cy="2387600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solidFill>
                  <a:schemeClr val="bg1">
                    <a:lumMod val="95000"/>
                  </a:schemeClr>
                </a:solidFill>
              </a:rPr>
              <a:t>運算邏輯與程式應用</a:t>
            </a: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9576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zh-TW" sz="3200" dirty="0">
                <a:solidFill>
                  <a:schemeClr val="tx1"/>
                </a:solidFill>
              </a:rPr>
              <a:t>鍾健雄 博士</a:t>
            </a:r>
            <a:endParaRPr sz="32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zh-TW" sz="3200">
                <a:solidFill>
                  <a:schemeClr val="tx1"/>
                </a:solidFill>
              </a:rPr>
              <a:t>7/10/2025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3961BB-3FA3-4234-B64C-9D040509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l="4657" t="9969" r="6749" b="7812"/>
          <a:stretch/>
        </p:blipFill>
        <p:spPr>
          <a:xfrm>
            <a:off x="2441448" y="118650"/>
            <a:ext cx="7143664" cy="6629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 txBox="1"/>
          <p:nvPr/>
        </p:nvSpPr>
        <p:spPr>
          <a:xfrm>
            <a:off x="9783675" y="201733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中央處理器(CPU)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750813" y="3912124"/>
            <a:ext cx="20056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記憶體插槽(RAM)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 txBox="1"/>
          <p:nvPr/>
        </p:nvSpPr>
        <p:spPr>
          <a:xfrm>
            <a:off x="10048971" y="5897309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主電源插座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9692848" y="4878371"/>
            <a:ext cx="23391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IDE介面(DISK, DVD)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499621" y="5712643"/>
            <a:ext cx="1856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SATA介面(硬碟)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638761" y="934942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顯示卡介面</a:t>
            </a:r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358940" y="4108321"/>
            <a:ext cx="19415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散熱片(控制晶片)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10164387" y="998397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周邊介面</a:t>
            </a:r>
            <a:endParaRPr/>
          </a:p>
        </p:txBody>
      </p:sp>
      <p:cxnSp>
        <p:nvCxnSpPr>
          <p:cNvPr id="216" name="Google Shape;216;p13"/>
          <p:cNvCxnSpPr/>
          <p:nvPr/>
        </p:nvCxnSpPr>
        <p:spPr>
          <a:xfrm>
            <a:off x="1932495" y="1274306"/>
            <a:ext cx="1319752" cy="743029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13"/>
          <p:cNvCxnSpPr>
            <a:stCxn id="214" idx="3"/>
          </p:cNvCxnSpPr>
          <p:nvPr/>
        </p:nvCxnSpPr>
        <p:spPr>
          <a:xfrm rot="10800000" flipH="1">
            <a:off x="2300497" y="3987587"/>
            <a:ext cx="1602300" cy="3054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p13"/>
          <p:cNvCxnSpPr/>
          <p:nvPr/>
        </p:nvCxnSpPr>
        <p:spPr>
          <a:xfrm rot="10800000" flipH="1">
            <a:off x="2441448" y="5590095"/>
            <a:ext cx="905067" cy="30721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13"/>
          <p:cNvCxnSpPr>
            <a:endCxn id="215" idx="1"/>
          </p:cNvCxnSpPr>
          <p:nvPr/>
        </p:nvCxnSpPr>
        <p:spPr>
          <a:xfrm>
            <a:off x="8201187" y="542863"/>
            <a:ext cx="1963200" cy="6402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p13"/>
          <p:cNvCxnSpPr>
            <a:stCxn id="208" idx="1"/>
          </p:cNvCxnSpPr>
          <p:nvPr/>
        </p:nvCxnSpPr>
        <p:spPr>
          <a:xfrm flipH="1">
            <a:off x="7070175" y="2202001"/>
            <a:ext cx="2713500" cy="9843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p13"/>
          <p:cNvCxnSpPr/>
          <p:nvPr/>
        </p:nvCxnSpPr>
        <p:spPr>
          <a:xfrm flipH="1">
            <a:off x="8327608" y="4087784"/>
            <a:ext cx="1283840" cy="57848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13"/>
          <p:cNvCxnSpPr>
            <a:stCxn id="211" idx="1"/>
          </p:cNvCxnSpPr>
          <p:nvPr/>
        </p:nvCxnSpPr>
        <p:spPr>
          <a:xfrm flipH="1">
            <a:off x="6617548" y="5063037"/>
            <a:ext cx="3075300" cy="8343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3"/>
          <p:cNvCxnSpPr>
            <a:endCxn id="210" idx="1"/>
          </p:cNvCxnSpPr>
          <p:nvPr/>
        </p:nvCxnSpPr>
        <p:spPr>
          <a:xfrm rot="10800000" flipH="1">
            <a:off x="8337171" y="6081975"/>
            <a:ext cx="1711800" cy="1848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C2DA77-725D-42E0-9ABB-B1117211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</a:t>
            </a:r>
            <a:r>
              <a:rPr lang="en-US" altLang="zh-TW" dirty="0"/>
              <a:t>(List)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清單（串列）是在 </a:t>
            </a:r>
            <a:r>
              <a:rPr lang="en-US" altLang="zh-TW"/>
              <a:t>python </a:t>
            </a:r>
            <a:r>
              <a:rPr lang="zh-TW" altLang="en-US"/>
              <a:t>線性儲存</a:t>
            </a:r>
            <a:r>
              <a:rPr lang="zh-TW" altLang="en-US" dirty="0"/>
              <a:t>資料</a:t>
            </a:r>
            <a:r>
              <a:rPr lang="zh-TW" altLang="en-US"/>
              <a:t>的容器，容器中資料可以改變 </a:t>
            </a:r>
            <a:r>
              <a:rPr lang="en-US" altLang="zh-TW"/>
              <a:t>(mutable)</a:t>
            </a:r>
            <a:endParaRPr lang="en-US" altLang="zh-TW" dirty="0"/>
          </a:p>
          <a:p>
            <a:pPr marL="0" indent="0" algn="ctr">
              <a:buNone/>
            </a:pPr>
            <a:endParaRPr lang="en-US" altLang="zh-TW" sz="2600"/>
          </a:p>
          <a:p>
            <a:pPr marL="0" indent="0" algn="ctr">
              <a:buNone/>
            </a:pPr>
            <a:r>
              <a:rPr lang="en-US" altLang="zh-TW" sz="2600"/>
              <a:t>[</a:t>
            </a:r>
            <a:r>
              <a:rPr lang="en-US" altLang="zh-TW" sz="2600" dirty="0"/>
              <a:t>1, 2, 3, 4, 5]</a:t>
            </a:r>
          </a:p>
          <a:p>
            <a:endParaRPr lang="en-US" altLang="zh-TW" dirty="0"/>
          </a:p>
          <a:p>
            <a:r>
              <a:rPr lang="zh-TW" altLang="en-US" b="1" dirty="0"/>
              <a:t>在清單中的存放的資料（元素）有連續性、順序性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sz="2900" dirty="0"/>
              <a:t>A[0]=1, A[3]=4</a:t>
            </a:r>
          </a:p>
          <a:p>
            <a:endParaRPr kumimoji="1"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清單</a:t>
            </a:r>
            <a:r>
              <a:rPr kumimoji="1" lang="zh-TW" altLang="en-US" dirty="0"/>
              <a:t>中的資料型態可以不必一樣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sz="2900" dirty="0"/>
              <a:t>Y = [1, 2, "</a:t>
            </a:r>
            <a:r>
              <a:rPr kumimoji="1" lang="zh-TW" altLang="en-US" sz="2900" dirty="0"/>
              <a:t>魔獸</a:t>
            </a:r>
            <a:r>
              <a:rPr kumimoji="1" lang="en-US" altLang="zh-TW" sz="2900" dirty="0"/>
              <a:t>", 1e10] 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[ ] </a:t>
            </a:r>
            <a:r>
              <a:rPr kumimoji="1" lang="zh-TW" altLang="en-US" dirty="0"/>
              <a:t>表示空清單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80593"/>
              </p:ext>
            </p:extLst>
          </p:nvPr>
        </p:nvGraphicFramePr>
        <p:xfrm>
          <a:off x="3731951" y="3389747"/>
          <a:ext cx="45655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923">
                  <a:extLst>
                    <a:ext uri="{9D8B030D-6E8A-4147-A177-3AD203B41FA5}">
                      <a16:colId xmlns:a16="http://schemas.microsoft.com/office/drawing/2014/main" val="931302319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354938554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185669101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135669294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306453325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1415507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9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20457"/>
                  </a:ext>
                </a:extLst>
              </a:tr>
            </a:tbl>
          </a:graphicData>
        </a:graphic>
      </p:graphicFrame>
      <p:sp>
        <p:nvSpPr>
          <p:cNvPr id="6" name="圓角矩形圖說文字 5"/>
          <p:cNvSpPr/>
          <p:nvPr/>
        </p:nvSpPr>
        <p:spPr>
          <a:xfrm>
            <a:off x="7447112" y="1832727"/>
            <a:ext cx="1700753" cy="808204"/>
          </a:xfrm>
          <a:prstGeom prst="wedgeRoundRectCallout">
            <a:avLst>
              <a:gd name="adj1" fmla="val -76972"/>
              <a:gd name="adj2" fmla="val -4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利用前後中括號定義清單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5D7142-71A7-4C44-ACFE-5E7FB6EF7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1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建立清單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dirty="0"/>
              <a:t> </a:t>
            </a:r>
            <a:r>
              <a:rPr lang="en-US" altLang="zh-TW" sz="2400"/>
              <a:t>= [“</a:t>
            </a:r>
            <a:r>
              <a:rPr lang="zh-TW" altLang="en-US" sz="2400"/>
              <a:t>陳傑憲</a:t>
            </a:r>
            <a:r>
              <a:rPr lang="en-US" altLang="zh-TW" sz="2400"/>
              <a:t>”, “</a:t>
            </a:r>
            <a:r>
              <a:rPr lang="zh-TW" altLang="en-US"/>
              <a:t>徐若曦</a:t>
            </a:r>
            <a:r>
              <a:rPr lang="en-US" altLang="zh-TW" sz="2400"/>
              <a:t>”, “</a:t>
            </a:r>
            <a:r>
              <a:rPr lang="zh-TW" altLang="en-US" sz="2400"/>
              <a:t>林昱珉</a:t>
            </a:r>
            <a:r>
              <a:rPr lang="en-US" altLang="zh-TW" sz="2400"/>
              <a:t>”, “</a:t>
            </a:r>
            <a:r>
              <a:rPr lang="zh-TW" altLang="en-US" sz="2400"/>
              <a:t>林立</a:t>
            </a:r>
            <a:r>
              <a:rPr lang="en-US" altLang="zh-TW" sz="2400"/>
              <a:t>”, “</a:t>
            </a:r>
            <a:r>
              <a:rPr lang="zh-TW" altLang="en-US"/>
              <a:t>江坤宇</a:t>
            </a:r>
            <a:r>
              <a:rPr lang="en-US" altLang="zh-TW" sz="2400"/>
              <a:t>”, “</a:t>
            </a:r>
            <a:r>
              <a:rPr lang="zh-TW" altLang="en-US" sz="2400"/>
              <a:t>張育成</a:t>
            </a:r>
            <a:r>
              <a:rPr lang="en-US" altLang="zh-TW" sz="2400"/>
              <a:t>”]</a:t>
            </a:r>
            <a:r>
              <a:rPr lang="zh-TW" altLang="en-US" sz="2400"/>
              <a:t>  </a:t>
            </a:r>
            <a:r>
              <a:rPr lang="zh-TW" altLang="en-US" sz="2400" u="sng">
                <a:solidFill>
                  <a:schemeClr val="tx1"/>
                </a:solidFill>
              </a:rPr>
              <a:t>字串清單</a:t>
            </a:r>
            <a:endParaRPr lang="en-US" altLang="zh-TW" sz="2400" u="sng" dirty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rgbClr val="0000FF"/>
                </a:solidFill>
              </a:rPr>
              <a:t>n</a:t>
            </a:r>
            <a:r>
              <a:rPr lang="en-US" altLang="zh-TW" sz="2400" dirty="0"/>
              <a:t> = [1, 2, 3, 4, </a:t>
            </a:r>
            <a:r>
              <a:rPr lang="en-US" altLang="zh-TW" sz="2400"/>
              <a:t>5]</a:t>
            </a:r>
            <a:r>
              <a:rPr lang="zh-TW" altLang="en-US" sz="2400"/>
              <a:t> </a:t>
            </a:r>
            <a:r>
              <a:rPr lang="zh-TW" altLang="en-US" sz="2400" u="sng">
                <a:solidFill>
                  <a:schemeClr val="tx1"/>
                </a:solidFill>
              </a:rPr>
              <a:t>數字清單</a:t>
            </a:r>
            <a:endParaRPr lang="en-US" altLang="zh-TW" sz="2400" u="sng" dirty="0">
              <a:solidFill>
                <a:schemeClr val="tx1"/>
              </a:solidFill>
            </a:endParaRPr>
          </a:p>
          <a:p>
            <a:r>
              <a:rPr lang="en-US" altLang="zh-TW" sz="2400" b="1">
                <a:solidFill>
                  <a:srgbClr val="0000FF"/>
                </a:solidFill>
              </a:rPr>
              <a:t>x</a:t>
            </a:r>
            <a:r>
              <a:rPr lang="en-US" altLang="zh-TW" sz="2400" b="1"/>
              <a:t> = [1, 2, 3.14, “</a:t>
            </a:r>
            <a:r>
              <a:rPr lang="zh-TW" altLang="en-US" sz="2400" b="1"/>
              <a:t>王建民</a:t>
            </a:r>
            <a:r>
              <a:rPr lang="en-US" altLang="zh-TW" sz="2400" b="1"/>
              <a:t>”]</a:t>
            </a:r>
            <a:r>
              <a:rPr lang="zh-TW" altLang="en-US" sz="2400" b="1"/>
              <a:t> </a:t>
            </a:r>
            <a:r>
              <a:rPr lang="zh-TW" altLang="en-US" sz="2400" b="1" u="sng">
                <a:solidFill>
                  <a:schemeClr val="tx1"/>
                </a:solidFill>
              </a:rPr>
              <a:t>混和資料型態清單</a:t>
            </a:r>
            <a:endParaRPr lang="en-US" altLang="zh-TW" sz="2400" b="1" u="sng">
              <a:solidFill>
                <a:schemeClr val="tx1"/>
              </a:solidFill>
            </a:endParaRPr>
          </a:p>
          <a:p>
            <a:r>
              <a:rPr lang="zh-TW" altLang="en-US" sz="2400" b="1"/>
              <a:t>建立</a:t>
            </a:r>
            <a:r>
              <a:rPr lang="zh-TW" altLang="en-US" sz="2400" b="1" dirty="0"/>
              <a:t>空清單</a:t>
            </a:r>
            <a:endParaRPr lang="en-US" altLang="zh-TW" sz="2400" b="1" dirty="0"/>
          </a:p>
          <a:p>
            <a:pPr lvl="1"/>
            <a:r>
              <a:rPr lang="en-US" altLang="zh-TW" dirty="0"/>
              <a:t>e = </a:t>
            </a:r>
            <a:r>
              <a:rPr lang="en-US" altLang="zh-TW"/>
              <a:t>[ ]</a:t>
            </a:r>
            <a:endParaRPr lang="en-US" altLang="zh-TW" sz="2400" dirty="0"/>
          </a:p>
          <a:p>
            <a:r>
              <a:rPr lang="zh-TW" altLang="en-US" sz="2400" b="1" dirty="0"/>
              <a:t>利用</a:t>
            </a:r>
            <a:r>
              <a:rPr lang="en-US" altLang="zh-TW" sz="2400" b="1" dirty="0">
                <a:solidFill>
                  <a:srgbClr val="3333FF"/>
                </a:solidFill>
              </a:rPr>
              <a:t>list</a:t>
            </a:r>
            <a:r>
              <a:rPr lang="zh-TW" altLang="en-US" sz="2400" b="1" dirty="0"/>
              <a:t>函數，結合</a:t>
            </a:r>
            <a:r>
              <a:rPr lang="en-US" altLang="zh-TW" sz="2400" b="1" dirty="0">
                <a:solidFill>
                  <a:srgbClr val="3333FF"/>
                </a:solidFill>
              </a:rPr>
              <a:t>range</a:t>
            </a:r>
            <a:r>
              <a:rPr lang="en-US" altLang="zh-TW" sz="2400" b="1" dirty="0"/>
              <a:t>()</a:t>
            </a:r>
            <a:r>
              <a:rPr lang="zh-TW" altLang="en-US" sz="2400" b="1" dirty="0"/>
              <a:t>，創建數字清單</a:t>
            </a:r>
            <a:endParaRPr lang="en-US" altLang="zh-TW" sz="2400" b="1" dirty="0"/>
          </a:p>
          <a:p>
            <a:pPr lvl="1"/>
            <a:r>
              <a:rPr lang="en-US" altLang="zh-TW" dirty="0"/>
              <a:t>a = </a:t>
            </a:r>
            <a:r>
              <a:rPr lang="en-US" altLang="zh-TW" dirty="0">
                <a:solidFill>
                  <a:srgbClr val="3333FF"/>
                </a:solidFill>
              </a:rPr>
              <a:t>list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3333FF"/>
                </a:solidFill>
              </a:rPr>
              <a:t>range</a:t>
            </a:r>
            <a:r>
              <a:rPr lang="en-US" altLang="zh-TW" dirty="0"/>
              <a:t>(5)) </a:t>
            </a:r>
            <a:r>
              <a:rPr lang="en-US" altLang="zh-TW" dirty="0">
                <a:sym typeface="Wingdings" panose="05000000000000000000" pitchFamily="2" charset="2"/>
              </a:rPr>
              <a:t> a = [0, 1, 2, 3, </a:t>
            </a:r>
            <a:r>
              <a:rPr lang="en-US" altLang="zh-TW">
                <a:sym typeface="Wingdings" panose="05000000000000000000" pitchFamily="2" charset="2"/>
              </a:rPr>
              <a:t>4]</a:t>
            </a:r>
            <a:endParaRPr lang="en-US" altLang="zh-TW" sz="2400" dirty="0"/>
          </a:p>
          <a:p>
            <a:r>
              <a:rPr lang="en-US" altLang="zh-TW" sz="2400" b="1" err="1">
                <a:solidFill>
                  <a:srgbClr val="3333FF"/>
                </a:solidFill>
              </a:rPr>
              <a:t>len</a:t>
            </a:r>
            <a:r>
              <a:rPr lang="en-US" altLang="zh-TW" sz="2400" b="1">
                <a:solidFill>
                  <a:srgbClr val="0000FF"/>
                </a:solidFill>
              </a:rPr>
              <a:t>()</a:t>
            </a:r>
            <a:r>
              <a:rPr lang="zh-TW" altLang="en-US"/>
              <a:t>內建</a:t>
            </a:r>
            <a:r>
              <a:rPr lang="zh-TW" altLang="en-US" sz="2400" b="1"/>
              <a:t>函數</a:t>
            </a:r>
            <a:r>
              <a:rPr lang="zh-TW" altLang="en-US" sz="2400" b="1" dirty="0"/>
              <a:t>可獲得清單元素的數量</a:t>
            </a:r>
            <a:endParaRPr lang="en-US" altLang="zh-TW" sz="2400" b="1" dirty="0"/>
          </a:p>
          <a:p>
            <a:pPr lvl="1"/>
            <a:r>
              <a:rPr lang="en-US" altLang="zh-TW" dirty="0" err="1">
                <a:solidFill>
                  <a:srgbClr val="3333FF"/>
                </a:solidFill>
              </a:rPr>
              <a:t>len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FF"/>
                </a:solidFill>
              </a:rPr>
              <a:t>p</a:t>
            </a:r>
            <a:r>
              <a:rPr lang="en-US" altLang="zh-TW" dirty="0"/>
              <a:t>) = 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59C75C-5E29-4E04-8A98-285A160D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72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讀取清單資料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/>
              <a:t>p = </a:t>
            </a:r>
            <a:r>
              <a:rPr lang="en-US" altLang="zh-TW" sz="2400"/>
              <a:t>[“</a:t>
            </a:r>
            <a:r>
              <a:rPr lang="zh-TW" altLang="en-US" sz="2400"/>
              <a:t>陳傑憲</a:t>
            </a:r>
            <a:r>
              <a:rPr lang="en-US" altLang="zh-TW" sz="2400"/>
              <a:t>”, “</a:t>
            </a:r>
            <a:r>
              <a:rPr lang="zh-TW" altLang="en-US"/>
              <a:t>徐若曦</a:t>
            </a:r>
            <a:r>
              <a:rPr lang="en-US" altLang="zh-TW" sz="2400"/>
              <a:t>”, “</a:t>
            </a:r>
            <a:r>
              <a:rPr lang="zh-TW" altLang="en-US" sz="2400"/>
              <a:t>林昱珉</a:t>
            </a:r>
            <a:r>
              <a:rPr lang="en-US" altLang="zh-TW" sz="2400"/>
              <a:t>”, “</a:t>
            </a:r>
            <a:r>
              <a:rPr lang="zh-TW" altLang="en-US" sz="2400"/>
              <a:t>林立</a:t>
            </a:r>
            <a:r>
              <a:rPr lang="en-US" altLang="zh-TW" sz="2400"/>
              <a:t>”, “</a:t>
            </a:r>
            <a:r>
              <a:rPr lang="zh-TW" altLang="en-US"/>
              <a:t>江坤宇</a:t>
            </a:r>
            <a:r>
              <a:rPr lang="en-US" altLang="zh-TW" sz="2400"/>
              <a:t>”, “</a:t>
            </a:r>
            <a:r>
              <a:rPr lang="zh-TW" altLang="en-US" sz="2400"/>
              <a:t>張育成</a:t>
            </a:r>
            <a:r>
              <a:rPr lang="en-US" altLang="zh-TW" sz="2400"/>
              <a:t>”]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b="1"/>
          </a:p>
          <a:p>
            <a:pPr>
              <a:lnSpc>
                <a:spcPct val="120000"/>
              </a:lnSpc>
            </a:pPr>
            <a:r>
              <a:rPr lang="zh-TW" altLang="en-US" b="1"/>
              <a:t>清單</a:t>
            </a:r>
            <a:r>
              <a:rPr lang="zh-TW" altLang="en-US" b="1" dirty="0"/>
              <a:t>內元素的「索引值」由 </a:t>
            </a:r>
            <a:r>
              <a:rPr lang="en-US" altLang="zh-TW" b="1" dirty="0">
                <a:solidFill>
                  <a:srgbClr val="0000FF"/>
                </a:solidFill>
              </a:rPr>
              <a:t>0</a:t>
            </a:r>
            <a:r>
              <a:rPr lang="en-US" altLang="zh-TW" b="1" dirty="0"/>
              <a:t> </a:t>
            </a:r>
            <a:r>
              <a:rPr lang="zh-TW" altLang="en-US" b="1" dirty="0"/>
              <a:t>開始</a:t>
            </a:r>
            <a:endParaRPr lang="en-US" altLang="zh-TW" b="1" dirty="0"/>
          </a:p>
          <a:p>
            <a:pPr>
              <a:lnSpc>
                <a:spcPct val="120000"/>
              </a:lnSpc>
            </a:pPr>
            <a:r>
              <a:rPr lang="zh-TW" altLang="en-US" dirty="0"/>
              <a:t>如要讀取清單內</a:t>
            </a:r>
            <a:r>
              <a:rPr lang="zh-TW" altLang="en-US" dirty="0">
                <a:solidFill>
                  <a:srgbClr val="0000FF"/>
                </a:solidFill>
              </a:rPr>
              <a:t>第 </a:t>
            </a:r>
            <a:r>
              <a:rPr lang="en-US" altLang="zh-TW" dirty="0">
                <a:solidFill>
                  <a:srgbClr val="0000FF"/>
                </a:solidFill>
              </a:rPr>
              <a:t>3 </a:t>
            </a:r>
            <a:r>
              <a:rPr lang="zh-TW" altLang="en-US" dirty="0">
                <a:solidFill>
                  <a:srgbClr val="0000FF"/>
                </a:solidFill>
              </a:rPr>
              <a:t>個資料</a:t>
            </a:r>
            <a:r>
              <a:rPr lang="zh-TW" altLang="en-US" dirty="0"/>
              <a:t>，</a:t>
            </a:r>
            <a:r>
              <a:rPr lang="en-US" altLang="zh-TW" dirty="0"/>
              <a:t>p[</a:t>
            </a:r>
            <a:r>
              <a:rPr lang="en-US" altLang="zh-TW" dirty="0">
                <a:solidFill>
                  <a:srgbClr val="0000FF"/>
                </a:solidFill>
              </a:rPr>
              <a:t>2</a:t>
            </a:r>
            <a:r>
              <a:rPr lang="en-US" altLang="zh-TW" dirty="0"/>
              <a:t>] </a:t>
            </a:r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為索引值）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p[</a:t>
            </a:r>
            <a:r>
              <a:rPr lang="en-US" altLang="zh-TW">
                <a:solidFill>
                  <a:srgbClr val="0000FF"/>
                </a:solidFill>
              </a:rPr>
              <a:t>4</a:t>
            </a:r>
            <a:r>
              <a:rPr lang="en-US" altLang="zh-TW"/>
              <a:t>] </a:t>
            </a:r>
            <a:r>
              <a:rPr lang="zh-TW" altLang="en-US"/>
              <a:t>為</a:t>
            </a:r>
            <a:r>
              <a:rPr lang="zh-TW" altLang="en-US" dirty="0"/>
              <a:t>清單 </a:t>
            </a:r>
            <a:r>
              <a:rPr lang="en-US" altLang="zh-TW" dirty="0"/>
              <a:t>p </a:t>
            </a:r>
            <a:r>
              <a:rPr lang="zh-TW" altLang="en-US" dirty="0"/>
              <a:t>中第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5</a:t>
            </a:r>
            <a:r>
              <a:rPr lang="en-US" altLang="zh-TW" dirty="0"/>
              <a:t> </a:t>
            </a:r>
            <a:r>
              <a:rPr lang="zh-TW" altLang="en-US" dirty="0"/>
              <a:t>個資料</a:t>
            </a:r>
            <a:r>
              <a:rPr lang="zh-TW" altLang="en-US"/>
              <a:t>，</a:t>
            </a:r>
            <a:r>
              <a:rPr lang="en-US" altLang="zh-TW"/>
              <a:t>"</a:t>
            </a:r>
            <a:r>
              <a:rPr lang="zh-TW" altLang="en-US"/>
              <a:t>江坤宇</a:t>
            </a:r>
            <a:r>
              <a:rPr lang="en-US" altLang="zh-TW"/>
              <a:t>"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/>
              <a:t>len(</a:t>
            </a:r>
            <a:r>
              <a:rPr lang="en-US" altLang="zh-TW">
                <a:solidFill>
                  <a:srgbClr val="0000FF"/>
                </a:solidFill>
              </a:rPr>
              <a:t>p</a:t>
            </a:r>
            <a:r>
              <a:rPr lang="en-US" altLang="zh-TW"/>
              <a:t>) = 6 (</a:t>
            </a:r>
            <a:r>
              <a:rPr lang="zh-TW" altLang="en-US"/>
              <a:t>清單元素數量</a:t>
            </a:r>
            <a:r>
              <a:rPr lang="en-US" altLang="zh-TW"/>
              <a:t>/</a:t>
            </a:r>
            <a:r>
              <a:rPr lang="zh-TW" altLang="en-US"/>
              <a:t>長度</a:t>
            </a:r>
            <a:r>
              <a:rPr lang="en-US" altLang="zh-TW"/>
              <a:t>)</a:t>
            </a:r>
            <a:endParaRPr lang="en-US" altLang="zh-TW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3F1202B-F8FB-4ED1-BC71-A2E078B78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524264"/>
              </p:ext>
            </p:extLst>
          </p:nvPr>
        </p:nvGraphicFramePr>
        <p:xfrm>
          <a:off x="1907006" y="1946886"/>
          <a:ext cx="550969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8283">
                  <a:extLst>
                    <a:ext uri="{9D8B030D-6E8A-4147-A177-3AD203B41FA5}">
                      <a16:colId xmlns:a16="http://schemas.microsoft.com/office/drawing/2014/main" val="2890053493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1953080461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116887918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3702824809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4053954468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1471614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陳傑憲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徐若曦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林昱珉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林立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江坤宇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張育成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2619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27D16C01-F79F-4BB1-8C74-B6AD9672557A}"/>
              </a:ext>
            </a:extLst>
          </p:cNvPr>
          <p:cNvSpPr txBox="1"/>
          <p:nvPr/>
        </p:nvSpPr>
        <p:spPr>
          <a:xfrm>
            <a:off x="1321589" y="194688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0732D6-8993-42AA-B021-7A5C86F4C830}"/>
              </a:ext>
            </a:extLst>
          </p:cNvPr>
          <p:cNvSpPr txBox="1"/>
          <p:nvPr/>
        </p:nvSpPr>
        <p:spPr>
          <a:xfrm>
            <a:off x="1857877" y="1900134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0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1F1D44-92F1-4CD5-830A-8E92B6A3BBDC}"/>
              </a:ext>
            </a:extLst>
          </p:cNvPr>
          <p:cNvSpPr txBox="1"/>
          <p:nvPr/>
        </p:nvSpPr>
        <p:spPr>
          <a:xfrm>
            <a:off x="2773723" y="1905017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1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EE2E9C-09AC-4E58-A763-E54D017DAB98}"/>
              </a:ext>
            </a:extLst>
          </p:cNvPr>
          <p:cNvSpPr txBox="1"/>
          <p:nvPr/>
        </p:nvSpPr>
        <p:spPr>
          <a:xfrm>
            <a:off x="3698709" y="1900134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2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D3D8DB-6B77-4140-A364-042D06056297}"/>
              </a:ext>
            </a:extLst>
          </p:cNvPr>
          <p:cNvSpPr txBox="1"/>
          <p:nvPr/>
        </p:nvSpPr>
        <p:spPr>
          <a:xfrm>
            <a:off x="4611481" y="1900133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3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81B59C-D44F-4787-80DF-9A75191A31A7}"/>
              </a:ext>
            </a:extLst>
          </p:cNvPr>
          <p:cNvSpPr txBox="1"/>
          <p:nvPr/>
        </p:nvSpPr>
        <p:spPr>
          <a:xfrm>
            <a:off x="5524618" y="1894095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4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103BFDE-CAD5-4029-BE7A-A1FCA42EF2C9}"/>
              </a:ext>
            </a:extLst>
          </p:cNvPr>
          <p:cNvSpPr txBox="1"/>
          <p:nvPr/>
        </p:nvSpPr>
        <p:spPr>
          <a:xfrm>
            <a:off x="6436392" y="1893912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5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13B89-D1F0-48DA-8999-458A38EA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9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資料定位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 = [“</a:t>
            </a:r>
            <a:r>
              <a:rPr lang="zh-TW" altLang="en-US" sz="2400"/>
              <a:t>陳傑憲</a:t>
            </a:r>
            <a:r>
              <a:rPr lang="en-US" altLang="zh-TW" sz="2400"/>
              <a:t>”, “</a:t>
            </a:r>
            <a:r>
              <a:rPr lang="zh-TW" altLang="en-US"/>
              <a:t>徐若曦</a:t>
            </a:r>
            <a:r>
              <a:rPr lang="en-US" altLang="zh-TW" sz="2400"/>
              <a:t>”, “</a:t>
            </a:r>
            <a:r>
              <a:rPr lang="zh-TW" altLang="en-US" sz="2400"/>
              <a:t>林昱珉</a:t>
            </a:r>
            <a:r>
              <a:rPr lang="en-US" altLang="zh-TW" sz="2400"/>
              <a:t>”, “</a:t>
            </a:r>
            <a:r>
              <a:rPr lang="zh-TW" altLang="en-US" sz="2400"/>
              <a:t>林立</a:t>
            </a:r>
            <a:r>
              <a:rPr lang="en-US" altLang="zh-TW" sz="2400"/>
              <a:t>”, “</a:t>
            </a:r>
            <a:r>
              <a:rPr lang="zh-TW" altLang="en-US"/>
              <a:t>江坤宇</a:t>
            </a:r>
            <a:r>
              <a:rPr lang="en-US" altLang="zh-TW" sz="2400"/>
              <a:t>”, “</a:t>
            </a:r>
            <a:r>
              <a:rPr lang="zh-TW" altLang="en-US" sz="2400"/>
              <a:t>張育成</a:t>
            </a:r>
            <a:r>
              <a:rPr lang="en-US" altLang="zh-TW" sz="2400"/>
              <a:t>”]</a:t>
            </a:r>
            <a:endParaRPr lang="en-US" altLang="zh-TW" b="1" dirty="0"/>
          </a:p>
          <a:p>
            <a:r>
              <a:rPr lang="zh-TW" altLang="en-US" b="1" dirty="0"/>
              <a:t>使用 </a:t>
            </a:r>
            <a:r>
              <a:rPr lang="en-US" altLang="zh-TW" b="1" dirty="0">
                <a:solidFill>
                  <a:srgbClr val="3333FF"/>
                </a:solidFill>
              </a:rPr>
              <a:t>in</a:t>
            </a:r>
            <a:r>
              <a:rPr lang="zh-TW" altLang="en-US" b="1" dirty="0"/>
              <a:t>、 </a:t>
            </a:r>
            <a:r>
              <a:rPr lang="en-US" altLang="zh-TW" b="1" dirty="0">
                <a:solidFill>
                  <a:srgbClr val="3333FF"/>
                </a:solidFill>
              </a:rPr>
              <a:t>not in </a:t>
            </a:r>
            <a:r>
              <a:rPr lang="zh-TW" altLang="en-US" b="1" dirty="0"/>
              <a:t>運算子檢查資料是否</a:t>
            </a:r>
            <a:r>
              <a:rPr lang="zh-TW" altLang="en-US" b="1"/>
              <a:t>存在？</a:t>
            </a:r>
            <a:r>
              <a:rPr lang="zh-TW" altLang="en-US"/>
              <a:t>結果為</a:t>
            </a:r>
            <a:r>
              <a:rPr lang="zh-TW" altLang="en-US">
                <a:solidFill>
                  <a:srgbClr val="0000FF"/>
                </a:solidFill>
              </a:rPr>
              <a:t>布林值</a:t>
            </a:r>
            <a:endParaRPr lang="en-US" altLang="zh-TW" b="1" dirty="0">
              <a:solidFill>
                <a:srgbClr val="0000FF"/>
              </a:solidFill>
            </a:endParaRPr>
          </a:p>
          <a:p>
            <a:r>
              <a:rPr lang="en-US" altLang="zh-TW"/>
              <a:t>"</a:t>
            </a:r>
            <a:r>
              <a:rPr lang="zh-TW" altLang="en-US" sz="2400"/>
              <a:t>林昱珉</a:t>
            </a:r>
            <a:r>
              <a:rPr lang="en-US" altLang="zh-TW"/>
              <a:t>" </a:t>
            </a:r>
            <a:r>
              <a:rPr lang="en-US" altLang="zh-TW" b="1" dirty="0">
                <a:solidFill>
                  <a:srgbClr val="3333FF"/>
                </a:solidFill>
              </a:rPr>
              <a:t>in</a:t>
            </a:r>
            <a:r>
              <a:rPr lang="en-US" altLang="zh-TW" dirty="0"/>
              <a:t> p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True</a:t>
            </a:r>
          </a:p>
          <a:p>
            <a:r>
              <a:rPr lang="en-US" altLang="zh-TW">
                <a:sym typeface="Wingdings" panose="05000000000000000000" pitchFamily="2" charset="2"/>
              </a:rPr>
              <a:t>“</a:t>
            </a:r>
            <a:r>
              <a:rPr lang="zh-TW" altLang="en-US">
                <a:sym typeface="Wingdings" panose="05000000000000000000" pitchFamily="2" charset="2"/>
              </a:rPr>
              <a:t>王建民</a:t>
            </a:r>
            <a:r>
              <a:rPr lang="en-US" altLang="zh-TW">
                <a:sym typeface="Wingdings" panose="05000000000000000000" pitchFamily="2" charset="2"/>
              </a:rPr>
              <a:t>" </a:t>
            </a:r>
            <a:r>
              <a:rPr lang="en-US" altLang="zh-TW" b="1" dirty="0">
                <a:solidFill>
                  <a:srgbClr val="3333FF"/>
                </a:solidFill>
                <a:sym typeface="Wingdings" panose="05000000000000000000" pitchFamily="2" charset="2"/>
              </a:rPr>
              <a:t>in</a:t>
            </a:r>
            <a:r>
              <a:rPr lang="en-US" altLang="zh-TW" dirty="0">
                <a:sym typeface="Wingdings" panose="05000000000000000000" pitchFamily="2" charset="2"/>
              </a:rPr>
              <a:t> p 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False</a:t>
            </a:r>
            <a:r>
              <a:rPr lang="en-US" altLang="zh-TW">
                <a:sym typeface="Wingdings" panose="05000000000000000000" pitchFamily="2" charset="2"/>
              </a:rPr>
              <a:t> ("</a:t>
            </a:r>
            <a:r>
              <a:rPr lang="zh-TW" altLang="en-US">
                <a:sym typeface="Wingdings" panose="05000000000000000000" pitchFamily="2" charset="2"/>
              </a:rPr>
              <a:t>王建民</a:t>
            </a:r>
            <a:r>
              <a:rPr lang="en-US" altLang="zh-TW">
                <a:sym typeface="Wingdings" panose="05000000000000000000" pitchFamily="2" charset="2"/>
              </a:rPr>
              <a:t>" </a:t>
            </a:r>
            <a:r>
              <a:rPr lang="en-US" altLang="zh-TW" b="1" dirty="0">
                <a:solidFill>
                  <a:srgbClr val="3333FF"/>
                </a:solidFill>
                <a:sym typeface="Wingdings" panose="05000000000000000000" pitchFamily="2" charset="2"/>
              </a:rPr>
              <a:t>not in </a:t>
            </a:r>
            <a:r>
              <a:rPr lang="en-US" altLang="zh-TW" dirty="0">
                <a:sym typeface="Wingdings" panose="05000000000000000000" pitchFamily="2" charset="2"/>
              </a:rPr>
              <a:t>p  </a:t>
            </a:r>
            <a:r>
              <a:rPr lang="en-US" altLang="zh-TW">
                <a:sym typeface="Wingdings" panose="05000000000000000000" pitchFamily="2" charset="2"/>
              </a:rPr>
              <a:t>True)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b="1" dirty="0"/>
              <a:t>使用 </a:t>
            </a:r>
            <a:r>
              <a:rPr lang="en-US" altLang="zh-TW" b="1" dirty="0">
                <a:solidFill>
                  <a:srgbClr val="3333FF"/>
                </a:solidFill>
              </a:rPr>
              <a:t>index()</a:t>
            </a:r>
            <a:r>
              <a:rPr lang="zh-TW" altLang="en-US" b="1" dirty="0"/>
              <a:t>獲得資料在清單中位置</a:t>
            </a:r>
            <a:endParaRPr lang="en-US" altLang="zh-TW" b="1" dirty="0"/>
          </a:p>
          <a:p>
            <a:pPr lvl="1"/>
            <a:r>
              <a:rPr lang="en-US" altLang="zh-TW" dirty="0" err="1"/>
              <a:t>p.</a:t>
            </a:r>
            <a:r>
              <a:rPr lang="en-US" altLang="zh-TW" err="1"/>
              <a:t>index</a:t>
            </a:r>
            <a:r>
              <a:rPr lang="en-US" altLang="zh-TW"/>
              <a:t>(</a:t>
            </a:r>
            <a:r>
              <a:rPr lang="en-US" altLang="zh-TW">
                <a:sym typeface="Wingdings" panose="05000000000000000000" pitchFamily="2" charset="2"/>
              </a:rPr>
              <a:t>"</a:t>
            </a:r>
            <a:r>
              <a:rPr lang="zh-TW" altLang="en-US"/>
              <a:t>江坤宇</a:t>
            </a:r>
            <a:r>
              <a:rPr lang="en-US" altLang="zh-TW">
                <a:sym typeface="Wingdings" panose="05000000000000000000" pitchFamily="2" charset="2"/>
              </a:rPr>
              <a:t>"</a:t>
            </a:r>
            <a:r>
              <a:rPr lang="en-US" altLang="zh-TW"/>
              <a:t>) </a:t>
            </a:r>
            <a:r>
              <a:rPr lang="en-US" altLang="zh-TW">
                <a:sym typeface="Wingdings" panose="05000000000000000000" pitchFamily="2" charset="2"/>
              </a:rPr>
              <a:t> 4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389AE1-A407-494E-86F5-23B4F891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1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讀取清單某一範圍資料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讀取單一資料 </a:t>
            </a:r>
            <a:r>
              <a:rPr lang="en-US" altLang="zh-TW" dirty="0"/>
              <a:t>colors[2]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FFC000"/>
                </a:solidFill>
              </a:rPr>
              <a:t>yellow</a:t>
            </a:r>
            <a:r>
              <a:rPr lang="en-US" altLang="zh-TW" dirty="0"/>
              <a:t>"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讀取範圍資料 </a:t>
            </a:r>
            <a:r>
              <a:rPr lang="en-US" altLang="zh-TW" b="1" dirty="0">
                <a:solidFill>
                  <a:srgbClr val="3333FF"/>
                </a:solidFill>
              </a:rPr>
              <a:t>[</a:t>
            </a:r>
            <a:r>
              <a:rPr lang="zh-TW" altLang="en-US" b="1" dirty="0">
                <a:solidFill>
                  <a:srgbClr val="3333FF"/>
                </a:solidFill>
              </a:rPr>
              <a:t>起點</a:t>
            </a:r>
            <a:r>
              <a:rPr lang="en-US" altLang="zh-TW" b="1" dirty="0">
                <a:solidFill>
                  <a:srgbClr val="3333FF"/>
                </a:solidFill>
              </a:rPr>
              <a:t>: </a:t>
            </a:r>
            <a:r>
              <a:rPr lang="zh-TW" altLang="en-US" b="1" dirty="0">
                <a:solidFill>
                  <a:srgbClr val="3333FF"/>
                </a:solidFill>
              </a:rPr>
              <a:t>終點</a:t>
            </a:r>
            <a:r>
              <a:rPr lang="en-US" altLang="zh-TW" b="1" dirty="0">
                <a:solidFill>
                  <a:srgbClr val="3333FF"/>
                </a:solidFill>
              </a:rPr>
              <a:t>: </a:t>
            </a:r>
            <a:r>
              <a:rPr lang="zh-TW" altLang="en-US" b="1" dirty="0">
                <a:solidFill>
                  <a:srgbClr val="3333FF"/>
                </a:solidFill>
              </a:rPr>
              <a:t>間隔</a:t>
            </a:r>
            <a:r>
              <a:rPr lang="en-US" altLang="zh-TW" b="1" dirty="0">
                <a:solidFill>
                  <a:srgbClr val="3333FF"/>
                </a:solidFill>
              </a:rPr>
              <a:t>] 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2:5</a:t>
            </a:r>
            <a:r>
              <a:rPr lang="en-US" altLang="zh-TW" dirty="0"/>
              <a:t>] </a:t>
            </a:r>
            <a:r>
              <a:rPr lang="en-US" altLang="zh-TW" dirty="0">
                <a:sym typeface="Wingdings" panose="05000000000000000000" pitchFamily="2" charset="2"/>
              </a:rPr>
              <a:t> [</a:t>
            </a:r>
            <a:r>
              <a:rPr lang="en-US" altLang="zh-TW" dirty="0"/>
              <a:t>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/>
              <a:t>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2 </a:t>
            </a:r>
            <a:r>
              <a:rPr lang="zh-TW" altLang="en-US" dirty="0"/>
              <a:t>到 </a:t>
            </a:r>
            <a:r>
              <a:rPr lang="en-US" altLang="zh-TW" dirty="0"/>
              <a:t>4 </a:t>
            </a:r>
            <a:r>
              <a:rPr lang="zh-TW" altLang="en-US" dirty="0"/>
              <a:t>的資料，不包含 </a:t>
            </a:r>
            <a:r>
              <a:rPr lang="en-US" altLang="zh-TW" dirty="0"/>
              <a:t>5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:4</a:t>
            </a:r>
            <a:r>
              <a:rPr lang="en-US" altLang="zh-TW" b="1" dirty="0"/>
              <a:t>]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0 </a:t>
            </a:r>
            <a:r>
              <a:rPr lang="zh-TW" altLang="en-US" dirty="0"/>
              <a:t>到 </a:t>
            </a:r>
            <a:r>
              <a:rPr lang="en-US" altLang="zh-TW" dirty="0"/>
              <a:t>3 </a:t>
            </a:r>
            <a:r>
              <a:rPr lang="zh-TW" altLang="en-US" dirty="0"/>
              <a:t>的資料，不包含 </a:t>
            </a:r>
            <a:r>
              <a:rPr lang="en-US" altLang="zh-TW" dirty="0"/>
              <a:t>4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3:</a:t>
            </a:r>
            <a:r>
              <a:rPr lang="en-US" altLang="zh-TW" b="1" dirty="0"/>
              <a:t>] </a:t>
            </a:r>
            <a:r>
              <a:rPr lang="en-US" altLang="zh-TW" dirty="0">
                <a:sym typeface="Wingdings" panose="05000000000000000000" pitchFamily="2" charset="2"/>
              </a:rPr>
              <a:t> [</a:t>
            </a:r>
            <a:r>
              <a:rPr lang="en-US" altLang="zh-TW" dirty="0"/>
              <a:t>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3 </a:t>
            </a:r>
            <a:r>
              <a:rPr lang="zh-TW" altLang="en-US" dirty="0"/>
              <a:t>到 </a:t>
            </a:r>
            <a:r>
              <a:rPr lang="en-US" altLang="zh-TW" dirty="0"/>
              <a:t>6 </a:t>
            </a:r>
            <a:r>
              <a:rPr lang="zh-TW" altLang="en-US" dirty="0"/>
              <a:t>的資料</a:t>
            </a:r>
            <a:r>
              <a:rPr lang="en-US" altLang="zh-TW" dirty="0"/>
              <a:t>(</a:t>
            </a:r>
            <a:r>
              <a:rPr lang="zh-TW" altLang="en-US" dirty="0"/>
              <a:t>資料結尾</a:t>
            </a:r>
            <a:r>
              <a:rPr lang="en-US" altLang="zh-TW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1:6:2</a:t>
            </a:r>
            <a:r>
              <a:rPr lang="en-US" altLang="zh-TW" b="1" dirty="0"/>
              <a:t>]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[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0070C0"/>
                </a:solidFill>
              </a:rPr>
              <a:t>blue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/>
              <a:t> 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1 </a:t>
            </a:r>
            <a:r>
              <a:rPr lang="zh-TW" altLang="en-US" dirty="0"/>
              <a:t>到 </a:t>
            </a:r>
            <a:r>
              <a:rPr lang="en-US" altLang="zh-TW" dirty="0"/>
              <a:t>6 </a:t>
            </a:r>
            <a:r>
              <a:rPr lang="zh-TW" altLang="en-US" dirty="0"/>
              <a:t>的資料，間隔 </a:t>
            </a:r>
            <a:r>
              <a:rPr lang="en-US" altLang="zh-TW" dirty="0"/>
              <a:t>2</a:t>
            </a:r>
            <a:r>
              <a:rPr lang="zh-TW" altLang="en-US" dirty="0"/>
              <a:t>，不包含 </a:t>
            </a:r>
            <a:r>
              <a:rPr lang="en-US" altLang="zh-TW" dirty="0"/>
              <a:t>6</a:t>
            </a:r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C09D99-5021-4069-ADEB-19FB980F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改變清單內容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en-US" altLang="zh-TW" dirty="0"/>
          </a:p>
          <a:p>
            <a:r>
              <a:rPr lang="en-US" altLang="zh-TW" dirty="0"/>
              <a:t>colors[1] = "black "</a:t>
            </a:r>
          </a:p>
          <a:p>
            <a:pPr lvl="1"/>
            <a:r>
              <a:rPr lang="zh-TW" altLang="en-US" dirty="0"/>
              <a:t>將</a:t>
            </a:r>
            <a:r>
              <a:rPr lang="en-US" altLang="zh-TW" dirty="0"/>
              <a:t>colors</a:t>
            </a:r>
            <a:r>
              <a:rPr lang="zh-TW" altLang="en-US" dirty="0"/>
              <a:t>清單中的第</a:t>
            </a:r>
            <a:r>
              <a:rPr lang="en-US" altLang="zh-TW" dirty="0"/>
              <a:t>2</a:t>
            </a:r>
            <a:r>
              <a:rPr lang="zh-TW" altLang="en-US"/>
              <a:t>位置資料「</a:t>
            </a:r>
            <a:r>
              <a:rPr lang="en-US" altLang="zh-TW"/>
              <a:t>blue</a:t>
            </a:r>
            <a:r>
              <a:rPr lang="zh-TW" altLang="en-US"/>
              <a:t>」換</a:t>
            </a:r>
            <a:r>
              <a:rPr lang="zh-TW" altLang="en-US" dirty="0"/>
              <a:t>為「</a:t>
            </a:r>
            <a:r>
              <a:rPr lang="en-US" altLang="zh-TW" dirty="0"/>
              <a:t>black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en-US" altLang="zh-TW" b="1"/>
              <a:t>colors</a:t>
            </a:r>
            <a:r>
              <a:rPr lang="en-US" altLang="zh-TW"/>
              <a:t> = ["</a:t>
            </a:r>
            <a:r>
              <a:rPr lang="en-US" altLang="zh-TW">
                <a:solidFill>
                  <a:srgbClr val="FF0000"/>
                </a:solidFill>
              </a:rPr>
              <a:t>red</a:t>
            </a:r>
            <a:r>
              <a:rPr lang="en-US" altLang="zh-TW"/>
              <a:t>",“</a:t>
            </a:r>
            <a:r>
              <a:rPr lang="en-US" altLang="zh-TW">
                <a:solidFill>
                  <a:schemeClr val="tx1"/>
                </a:solidFill>
              </a:rPr>
              <a:t>black</a:t>
            </a:r>
            <a:r>
              <a:rPr lang="en-US" altLang="zh-TW"/>
              <a:t>","</a:t>
            </a:r>
            <a:r>
              <a:rPr lang="en-US" altLang="zh-TW">
                <a:solidFill>
                  <a:srgbClr val="FFC000"/>
                </a:solidFill>
              </a:rPr>
              <a:t>yellow</a:t>
            </a:r>
            <a:r>
              <a:rPr lang="en-US" altLang="zh-TW"/>
              <a:t>","</a:t>
            </a:r>
            <a:r>
              <a:rPr lang="en-US" altLang="zh-TW">
                <a:solidFill>
                  <a:srgbClr val="00B050"/>
                </a:solidFill>
              </a:rPr>
              <a:t>green</a:t>
            </a:r>
            <a:r>
              <a:rPr lang="en-US" altLang="zh-TW"/>
              <a:t>","</a:t>
            </a:r>
            <a:r>
              <a:rPr lang="en-US" altLang="zh-TW">
                <a:solidFill>
                  <a:srgbClr val="7030A0"/>
                </a:solidFill>
              </a:rPr>
              <a:t>purple</a:t>
            </a:r>
            <a:r>
              <a:rPr lang="en-US" altLang="zh-TW"/>
              <a:t>","</a:t>
            </a:r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/>
              <a:t>","</a:t>
            </a:r>
            <a:r>
              <a:rPr lang="en-US" altLang="zh-TW">
                <a:solidFill>
                  <a:srgbClr val="00B0F0"/>
                </a:solidFill>
              </a:rPr>
              <a:t>cyan</a:t>
            </a:r>
            <a:r>
              <a:rPr lang="en-US" altLang="zh-TW"/>
              <a:t>"]</a:t>
            </a:r>
            <a:endParaRPr lang="en-US" altLang="zh-TW" dirty="0"/>
          </a:p>
          <a:p>
            <a:r>
              <a:rPr lang="en-US" altLang="zh-TW" dirty="0"/>
              <a:t>colors[2:4] = ["</a:t>
            </a:r>
            <a:r>
              <a:rPr lang="en-US" altLang="zh-TW" dirty="0">
                <a:solidFill>
                  <a:srgbClr val="FF9999"/>
                </a:solidFill>
              </a:rPr>
              <a:t>pink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FF00FF"/>
                </a:solidFill>
              </a:rPr>
              <a:t>magenta</a:t>
            </a:r>
            <a:r>
              <a:rPr lang="en-US" altLang="zh-TW" dirty="0"/>
              <a:t>"]</a:t>
            </a:r>
          </a:p>
          <a:p>
            <a:pPr lvl="1"/>
            <a:r>
              <a:rPr lang="en-US" altLang="zh-TW" dirty="0"/>
              <a:t>colors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FF9999"/>
                </a:solidFill>
              </a:rPr>
              <a:t>pink</a:t>
            </a:r>
            <a:r>
              <a:rPr lang="en-US" altLang="zh-TW" dirty="0"/>
              <a:t>", "</a:t>
            </a:r>
            <a:r>
              <a:rPr lang="en-US" altLang="zh-TW" dirty="0" err="1">
                <a:solidFill>
                  <a:srgbClr val="FF00FF"/>
                </a:solidFill>
              </a:rPr>
              <a:t>magenta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B7C96-AFB6-412D-AA53-7EE69FA9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27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增加清單元素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insert()</a:t>
            </a:r>
            <a:r>
              <a:rPr lang="zh-TW" altLang="en-US" b="1" dirty="0"/>
              <a:t>方法將項目插入指定位置</a:t>
            </a:r>
          </a:p>
          <a:p>
            <a:pPr marL="457200" lvl="1" indent="0">
              <a:buNone/>
            </a:pPr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marL="457200" lvl="1" indent="0">
              <a:buNone/>
            </a:pPr>
            <a:r>
              <a:rPr lang="en-US" altLang="zh-TW" b="1" dirty="0" err="1"/>
              <a:t>colors</a:t>
            </a:r>
            <a:r>
              <a:rPr lang="en-US" altLang="zh-TW" dirty="0" err="1"/>
              <a:t>.</a:t>
            </a:r>
            <a:r>
              <a:rPr lang="en-US" altLang="zh-TW" b="1" dirty="0" err="1">
                <a:solidFill>
                  <a:srgbClr val="3333FF"/>
                </a:solidFill>
              </a:rPr>
              <a:t>insert</a:t>
            </a:r>
            <a:r>
              <a:rPr lang="en-US" altLang="zh-TW" dirty="0"/>
              <a:t>(1, "</a:t>
            </a:r>
            <a:r>
              <a:rPr lang="en-US" altLang="zh-TW" dirty="0">
                <a:solidFill>
                  <a:srgbClr val="FF00FF"/>
                </a:solidFill>
              </a:rPr>
              <a:t>magenta</a:t>
            </a:r>
            <a:r>
              <a:rPr lang="en-US" altLang="zh-TW" dirty="0"/>
              <a:t>")</a:t>
            </a:r>
          </a:p>
          <a:p>
            <a:pPr marL="457200" lvl="1" indent="0">
              <a:buNone/>
            </a:pPr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>
                <a:solidFill>
                  <a:srgbClr val="FF0000"/>
                </a:solidFill>
              </a:rPr>
              <a:t>red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FF00FF"/>
                </a:solidFill>
              </a:rPr>
              <a:t>magenta</a:t>
            </a:r>
            <a:r>
              <a:rPr lang="en-US" altLang="zh-TW" dirty="0"/>
              <a:t>" 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7030A0"/>
                </a:solidFill>
              </a:rPr>
              <a:t>purple</a:t>
            </a:r>
            <a:r>
              <a:rPr lang="en-US" altLang="zh-TW" dirty="0"/>
              <a:t>", 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marL="457200" lvl="1" indent="0">
              <a:buNone/>
            </a:pPr>
            <a:r>
              <a:rPr lang="en-US" altLang="zh-TW" b="1" dirty="0" err="1">
                <a:solidFill>
                  <a:srgbClr val="3333FF"/>
                </a:solidFill>
              </a:rPr>
              <a:t>len</a:t>
            </a:r>
            <a:r>
              <a:rPr lang="en-US" altLang="zh-TW" dirty="0"/>
              <a:t>(colors)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 8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76E1CB-7E7E-4C38-BF02-7D900DA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extend()</a:t>
            </a:r>
            <a:r>
              <a:rPr lang="zh-TW" altLang="en-US" b="1" dirty="0"/>
              <a:t>方法，將串列相加</a:t>
            </a:r>
          </a:p>
          <a:p>
            <a:pPr marL="457200" lvl="1" indent="0">
              <a:buNone/>
            </a:pPr>
            <a:r>
              <a:rPr lang="en-US" altLang="zh-TW" b="1" dirty="0"/>
              <a:t>a = [1, 2, 3, 4, 5]</a:t>
            </a:r>
          </a:p>
          <a:p>
            <a:pPr marL="457200" lvl="1" indent="0">
              <a:buNone/>
            </a:pPr>
            <a:r>
              <a:rPr lang="en-US" altLang="zh-TW" b="1" dirty="0"/>
              <a:t>b = [6, 7]</a:t>
            </a:r>
          </a:p>
          <a:p>
            <a:pPr marL="457200" lvl="1" indent="0">
              <a:buNone/>
            </a:pPr>
            <a:r>
              <a:rPr lang="en-US" altLang="zh-TW" b="1" dirty="0" err="1"/>
              <a:t>a</a:t>
            </a:r>
            <a:r>
              <a:rPr lang="en-US" altLang="zh-TW" b="1" dirty="0" err="1">
                <a:solidFill>
                  <a:srgbClr val="3333FF"/>
                </a:solidFill>
              </a:rPr>
              <a:t>.extend</a:t>
            </a:r>
            <a:r>
              <a:rPr lang="en-US" altLang="zh-TW" b="1" dirty="0"/>
              <a:t>(b)</a:t>
            </a:r>
          </a:p>
          <a:p>
            <a:pPr marL="457200" lvl="1" indent="0">
              <a:buNone/>
            </a:pPr>
            <a:r>
              <a:rPr lang="en-US" altLang="zh-TW" b="1" dirty="0"/>
              <a:t>[1,2,3,4,5,6,7]</a:t>
            </a:r>
          </a:p>
          <a:p>
            <a:pPr lvl="1"/>
            <a:endParaRPr lang="en-US" altLang="zh-TW" dirty="0"/>
          </a:p>
          <a:p>
            <a:r>
              <a:rPr lang="zh-TW" altLang="en-US" b="1" dirty="0"/>
              <a:t>注意 </a:t>
            </a:r>
            <a:r>
              <a:rPr lang="en-US" altLang="zh-TW" b="1" dirty="0" err="1"/>
              <a:t>a.</a:t>
            </a:r>
            <a:r>
              <a:rPr lang="en-US" altLang="zh-TW" b="1" dirty="0" err="1">
                <a:solidFill>
                  <a:srgbClr val="3333FF"/>
                </a:solidFill>
              </a:rPr>
              <a:t>insert</a:t>
            </a:r>
            <a:r>
              <a:rPr lang="en-US" altLang="zh-TW" b="1" dirty="0"/>
              <a:t>(b)</a:t>
            </a:r>
            <a:r>
              <a:rPr lang="zh-TW" altLang="en-US" b="1" dirty="0"/>
              <a:t>的結果</a:t>
            </a:r>
            <a:endParaRPr lang="en-US" altLang="zh-TW" b="1" dirty="0"/>
          </a:p>
          <a:p>
            <a:pPr marL="457200" lvl="1" indent="0">
              <a:buNone/>
            </a:pPr>
            <a:r>
              <a:rPr lang="en-US" altLang="zh-TW" dirty="0" err="1"/>
              <a:t>a.</a:t>
            </a:r>
            <a:r>
              <a:rPr lang="en-US" altLang="zh-TW" b="1" dirty="0" err="1">
                <a:solidFill>
                  <a:srgbClr val="3333FF"/>
                </a:solidFill>
              </a:rPr>
              <a:t>insert</a:t>
            </a:r>
            <a:r>
              <a:rPr lang="en-US" altLang="zh-TW" dirty="0"/>
              <a:t>(5, b)</a:t>
            </a:r>
          </a:p>
          <a:p>
            <a:pPr marL="457200" lvl="1" indent="0">
              <a:buNone/>
            </a:pPr>
            <a:r>
              <a:rPr lang="en-US" altLang="zh-TW" dirty="0"/>
              <a:t>[1, 2, 3, 4, 5, [6, 7]] #</a:t>
            </a:r>
            <a:r>
              <a:rPr lang="zh-TW" altLang="en-US" dirty="0"/>
              <a:t>巢狀清單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497841-3E3C-453E-927B-2B436544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3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append()</a:t>
            </a:r>
            <a:r>
              <a:rPr lang="zh-TW" altLang="en-US" b="1" dirty="0"/>
              <a:t>方法，將項目加到串列尾端</a:t>
            </a:r>
            <a:endParaRPr lang="en-US" altLang="zh-TW" b="1" dirty="0"/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r>
              <a:rPr lang="en-US" altLang="zh-TW" b="1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append</a:t>
            </a:r>
            <a:r>
              <a:rPr lang="en-US" altLang="zh-TW" b="1" dirty="0"/>
              <a:t>("</a:t>
            </a:r>
            <a:r>
              <a:rPr lang="en-US" altLang="zh-TW" b="1" dirty="0">
                <a:solidFill>
                  <a:srgbClr val="FF00FF"/>
                </a:solidFill>
              </a:rPr>
              <a:t>magenta</a:t>
            </a:r>
            <a:r>
              <a:rPr lang="en-US" altLang="zh-TW" b="1" dirty="0"/>
              <a:t>")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", "</a:t>
            </a:r>
            <a:r>
              <a:rPr lang="en-US" altLang="zh-TW" b="1" dirty="0">
                <a:solidFill>
                  <a:srgbClr val="FF00FF"/>
                </a:solidFill>
              </a:rPr>
              <a:t> magenta</a:t>
            </a:r>
            <a:r>
              <a:rPr lang="en-US" altLang="zh-TW" dirty="0"/>
              <a:t>"]</a:t>
            </a:r>
          </a:p>
          <a:p>
            <a:endParaRPr lang="en-US" altLang="zh-TW" dirty="0"/>
          </a:p>
          <a:p>
            <a:r>
              <a:rPr lang="zh-TW" altLang="en-US" dirty="0"/>
              <a:t>注意 </a:t>
            </a:r>
            <a:r>
              <a:rPr lang="en-US" altLang="zh-TW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append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/>
              <a:t>"</a:t>
            </a:r>
            <a:r>
              <a:rPr lang="en-US" altLang="zh-TW" dirty="0" err="1"/>
              <a:t>black","gray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FF0000"/>
                </a:solidFill>
              </a:rPr>
              <a:t>]</a:t>
            </a:r>
            <a:r>
              <a:rPr lang="en-US" altLang="zh-TW" dirty="0"/>
              <a:t>)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",</a:t>
            </a:r>
            <a:r>
              <a:rPr lang="en-US" altLang="zh-TW" dirty="0">
                <a:solidFill>
                  <a:srgbClr val="FF0000"/>
                </a:solidFill>
              </a:rPr>
              <a:t> [</a:t>
            </a:r>
            <a:r>
              <a:rPr lang="en-US" altLang="zh-TW" dirty="0"/>
              <a:t>"</a:t>
            </a:r>
            <a:r>
              <a:rPr lang="en-US" altLang="zh-TW" dirty="0" err="1"/>
              <a:t>black","gray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FF0000"/>
                </a:solidFill>
              </a:rPr>
              <a:t>]</a:t>
            </a:r>
            <a:r>
              <a:rPr lang="en-US" altLang="zh-TW" dirty="0"/>
              <a:t>]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C25037-B18B-4E17-A3BC-CC7392B2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3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刪除清單元素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remove() </a:t>
            </a:r>
            <a:r>
              <a:rPr lang="zh-TW" altLang="en-US" b="1" dirty="0"/>
              <a:t>方法刪除元素，</a:t>
            </a:r>
            <a:r>
              <a:rPr lang="zh-TW" altLang="en-US" b="1" dirty="0">
                <a:solidFill>
                  <a:srgbClr val="FF0000"/>
                </a:solidFill>
              </a:rPr>
              <a:t>知道資料內容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r>
              <a:rPr lang="en-US" altLang="zh-TW" b="1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remove</a:t>
            </a:r>
            <a:r>
              <a:rPr lang="en-US" altLang="zh-TW" b="1" dirty="0"/>
              <a:t>("</a:t>
            </a:r>
            <a:r>
              <a:rPr lang="en-US" altLang="zh-TW" b="1" dirty="0">
                <a:solidFill>
                  <a:srgbClr val="FFC000"/>
                </a:solidFill>
              </a:rPr>
              <a:t>yellow</a:t>
            </a:r>
            <a:r>
              <a:rPr lang="en-US" altLang="zh-TW" b="1" dirty="0"/>
              <a:t>")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en-US" altLang="zh-TW" b="1" dirty="0"/>
          </a:p>
          <a:p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FB3A46-4E7F-4F7D-B1E6-6D4148E9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66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116" y="502919"/>
            <a:ext cx="10160140" cy="587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/>
        </p:nvSpPr>
        <p:spPr>
          <a:xfrm>
            <a:off x="1032116" y="594360"/>
            <a:ext cx="162095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</a:t>
            </a:r>
            <a:r>
              <a:rPr lang="zh-TW" sz="2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裝置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9176372" y="594360"/>
            <a:ext cx="1980029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輸出裝置  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8C2AAE-955F-4922-9B68-C9198CE3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 </a:t>
            </a:r>
            <a:r>
              <a:rPr lang="en-US" altLang="zh-TW" b="1" dirty="0">
                <a:solidFill>
                  <a:srgbClr val="3333FF"/>
                </a:solidFill>
              </a:rPr>
              <a:t>pop() </a:t>
            </a:r>
            <a:r>
              <a:rPr lang="zh-TW" altLang="en-US" b="1"/>
              <a:t>方法</a:t>
            </a:r>
            <a:r>
              <a:rPr lang="zh-TW" altLang="en-US" b="1" u="sng"/>
              <a:t>取出</a:t>
            </a:r>
            <a:r>
              <a:rPr lang="zh-TW" altLang="en-US" u="sng"/>
              <a:t>一個</a:t>
            </a:r>
            <a:r>
              <a:rPr lang="zh-TW" altLang="en-US" b="1" u="sng"/>
              <a:t>項目</a:t>
            </a:r>
            <a:r>
              <a:rPr lang="zh-TW" altLang="en-US" b="1" u="sng" dirty="0"/>
              <a:t>，</a:t>
            </a:r>
            <a:r>
              <a:rPr lang="zh-TW" altLang="en-US" b="1" u="sng"/>
              <a:t>並刪除</a:t>
            </a:r>
            <a:endParaRPr lang="en-US" altLang="zh-TW" b="1" u="sng"/>
          </a:p>
          <a:p>
            <a:pPr lvl="1"/>
            <a:r>
              <a:rPr lang="en-US" altLang="zh-TW" b="1"/>
              <a:t>colors</a:t>
            </a:r>
            <a:r>
              <a:rPr lang="en-US" altLang="zh-TW"/>
              <a:t> </a:t>
            </a:r>
            <a:r>
              <a:rPr lang="en-US" altLang="zh-TW" dirty="0"/>
              <a:t>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lvl="1"/>
            <a:r>
              <a:rPr lang="en-US" altLang="zh-TW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pop</a:t>
            </a:r>
            <a:r>
              <a:rPr lang="en-US" altLang="zh-TW" b="1" dirty="0">
                <a:solidFill>
                  <a:srgbClr val="3333FF"/>
                </a:solidFill>
              </a:rPr>
              <a:t>() </a:t>
            </a:r>
            <a:r>
              <a:rPr lang="en-US" altLang="zh-TW" b="1" dirty="0"/>
              <a:t>== pop(-</a:t>
            </a:r>
            <a:r>
              <a:rPr lang="en-US" altLang="zh-TW" b="1"/>
              <a:t>1)</a:t>
            </a:r>
          </a:p>
          <a:p>
            <a:r>
              <a:rPr lang="zh-TW" altLang="en-US" b="1"/>
              <a:t>知道要刪除的元素的位置</a:t>
            </a:r>
            <a:endParaRPr lang="en-US" altLang="zh-TW" b="1" dirty="0"/>
          </a:p>
          <a:p>
            <a:pPr lvl="1"/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/>
              <a:t>"]</a:t>
            </a:r>
            <a:endParaRPr lang="en-US" altLang="zh-TW" b="1" dirty="0">
              <a:solidFill>
                <a:srgbClr val="3333FF"/>
              </a:solidFill>
            </a:endParaRPr>
          </a:p>
          <a:p>
            <a:pPr lvl="1"/>
            <a:r>
              <a:rPr lang="en-US" altLang="zh-TW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pop</a:t>
            </a:r>
            <a:r>
              <a:rPr lang="en-US" altLang="zh-TW" b="1" dirty="0">
                <a:solidFill>
                  <a:srgbClr val="3333FF"/>
                </a:solidFill>
              </a:rPr>
              <a:t>(3)</a:t>
            </a:r>
          </a:p>
          <a:p>
            <a:pPr lvl="1"/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zh-TW" altLang="en-US" b="1" dirty="0">
              <a:solidFill>
                <a:srgbClr val="3333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02349D-3FC7-48DA-A75F-F677C29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28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利用改變元素來刪除某一範圍的資料</a:t>
            </a:r>
            <a:endParaRPr lang="en-US" altLang="zh-TW" b="1" dirty="0"/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[2:5] = [ ] #</a:t>
            </a:r>
            <a:r>
              <a:rPr lang="zh-TW" altLang="en-US" dirty="0"/>
              <a:t>空清單</a:t>
            </a:r>
            <a:endParaRPr lang="en-US" altLang="zh-TW" dirty="0"/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/>
              <a:t>", 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E574B1F-EBCA-43E0-B424-DF030ED66DB3}"/>
              </a:ext>
            </a:extLst>
          </p:cNvPr>
          <p:cNvCxnSpPr/>
          <p:nvPr/>
        </p:nvCxnSpPr>
        <p:spPr>
          <a:xfrm>
            <a:off x="4091093" y="2208107"/>
            <a:ext cx="306154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B14F2A-0648-4CAE-B8EC-49C14800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6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1A95B-9458-4ABF-99BB-3FDD7E3D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二維清單</a:t>
            </a:r>
            <a:r>
              <a:rPr lang="en-US" altLang="zh-TW"/>
              <a:t>(</a:t>
            </a:r>
            <a:r>
              <a:rPr lang="zh-TW" altLang="en-US"/>
              <a:t>矩陣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F5816-27C6-41CC-A6D8-048EA1623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7134013" cy="4994515"/>
          </a:xfrm>
        </p:spPr>
        <p:txBody>
          <a:bodyPr/>
          <a:lstStyle/>
          <a:p>
            <a:r>
              <a:rPr lang="zh-TW" altLang="en-US"/>
              <a:t>清單的元素可以是另一個清單，構成「多維」清單</a:t>
            </a:r>
            <a:endParaRPr lang="en-US" altLang="zh-TW"/>
          </a:p>
          <a:p>
            <a:r>
              <a:rPr lang="zh-TW" altLang="en-US"/>
              <a:t>右表稱為 </a:t>
            </a:r>
            <a:r>
              <a:rPr lang="en-US" altLang="zh-TW"/>
              <a:t>5x5</a:t>
            </a:r>
            <a:r>
              <a:rPr lang="zh-TW" altLang="en-US"/>
              <a:t> 二維清單，又可成為 </a:t>
            </a:r>
            <a:r>
              <a:rPr lang="en-US" altLang="zh-TW"/>
              <a:t>5x5 </a:t>
            </a:r>
            <a:r>
              <a:rPr lang="zh-TW" altLang="en-US"/>
              <a:t>矩陣，由 </a:t>
            </a:r>
            <a:r>
              <a:rPr lang="en-US" altLang="zh-TW"/>
              <a:t>5</a:t>
            </a:r>
            <a:r>
              <a:rPr lang="zh-TW" altLang="en-US"/>
              <a:t> 個一維清單組成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/>
              <a:t>m = [[1, 10, 12, 17, 6],</a:t>
            </a:r>
          </a:p>
          <a:p>
            <a:pPr marL="457200" lvl="1" indent="0">
              <a:buNone/>
            </a:pPr>
            <a:r>
              <a:rPr lang="en-US" altLang="zh-TW"/>
              <a:t>         [11, 2, 16, 7, 18],</a:t>
            </a:r>
          </a:p>
          <a:p>
            <a:pPr marL="457200" lvl="1" indent="0">
              <a:buNone/>
            </a:pPr>
            <a:r>
              <a:rPr lang="en-US" altLang="zh-TW"/>
              <a:t>         [13, 15, 3, 19, 23],</a:t>
            </a:r>
          </a:p>
          <a:p>
            <a:pPr marL="457200" lvl="1" indent="0">
              <a:buNone/>
            </a:pPr>
            <a:r>
              <a:rPr lang="en-US" altLang="zh-TW"/>
              <a:t>         [14, 8, 20, 4, 24],</a:t>
            </a:r>
          </a:p>
          <a:p>
            <a:pPr marL="457200" lvl="1" indent="0">
              <a:buNone/>
            </a:pPr>
            <a:r>
              <a:rPr lang="en-US" altLang="zh-TW"/>
              <a:t>         [9, 21, 22, 25, 5]]</a:t>
            </a:r>
          </a:p>
          <a:p>
            <a:r>
              <a:rPr lang="en-US" altLang="zh-TW"/>
              <a:t>m[1]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r>
              <a:rPr lang="en-US" altLang="zh-TW"/>
              <a:t> [11, 2, 16, 7, 18]</a:t>
            </a:r>
          </a:p>
          <a:p>
            <a:r>
              <a:rPr lang="en-US" altLang="zh-TW"/>
              <a:t>m[1][3] </a:t>
            </a:r>
            <a:r>
              <a:rPr lang="en-US" altLang="zh-TW">
                <a:sym typeface="Wingdings" panose="05000000000000000000" pitchFamily="2" charset="2"/>
              </a:rPr>
              <a:t> 7, m[2][2]  3</a:t>
            </a:r>
          </a:p>
          <a:p>
            <a:r>
              <a:rPr lang="en-US" altLang="zh-TW">
                <a:sym typeface="Wingdings" panose="05000000000000000000" pitchFamily="2" charset="2"/>
              </a:rPr>
              <a:t>m[0][5]  list range out of range</a:t>
            </a:r>
            <a:endParaRPr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CE43FCA-F60A-4452-821E-A1787C4D1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170354"/>
              </p:ext>
            </p:extLst>
          </p:nvPr>
        </p:nvGraphicFramePr>
        <p:xfrm>
          <a:off x="8561493" y="1574800"/>
          <a:ext cx="308864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7728">
                  <a:extLst>
                    <a:ext uri="{9D8B030D-6E8A-4147-A177-3AD203B41FA5}">
                      <a16:colId xmlns:a16="http://schemas.microsoft.com/office/drawing/2014/main" val="1967045725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823656016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2589375537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454494905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3891006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21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16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18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6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23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3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24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64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0040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9588DFD-A930-43BD-9982-1E218D88CBA5}"/>
              </a:ext>
            </a:extLst>
          </p:cNvPr>
          <p:cNvSpPr txBox="1"/>
          <p:nvPr/>
        </p:nvSpPr>
        <p:spPr>
          <a:xfrm>
            <a:off x="6504093" y="3994355"/>
            <a:ext cx="4213014" cy="233910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Consolas" panose="020B0609020204030204" pitchFamily="49" charset="0"/>
              </a:rPr>
              <a:t>for i in range(5):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    print(m[0][i], end=“,”)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print()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# 1, 10, 12, 17, 6</a:t>
            </a:r>
          </a:p>
          <a:p>
            <a:endParaRPr lang="en-US" altLang="zh-TW" sz="1600">
              <a:latin typeface="Consolas" panose="020B0609020204030204" pitchFamily="49" charset="0"/>
            </a:endParaRPr>
          </a:p>
          <a:p>
            <a:r>
              <a:rPr lang="en-US" altLang="zh-TW" sz="1600">
                <a:latin typeface="Consolas" panose="020B0609020204030204" pitchFamily="49" charset="0"/>
              </a:rPr>
              <a:t>for j in range(5):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    print(m[j][3], end=“,”)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print()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# 17, 7, 19, 4, 25</a:t>
            </a:r>
            <a:endParaRPr lang="zh-TW" altLang="en-US" sz="1600">
              <a:latin typeface="Consolas" panose="020B0609020204030204" pitchFamily="49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D5AB1-1DB4-453A-959F-6BAC4924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5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22501F8-8580-4970-BD10-2339E8D0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二維清單操作程式碼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6A03D7-9427-419B-BA3F-05D56B404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m = [[1, 10, 12, 17, 6],</a:t>
            </a:r>
            <a:r>
              <a:rPr lang="en-US" altLang="zh-TW" sz="1800">
                <a:latin typeface="Consolas" panose="020B0609020204030204" pitchFamily="49" charset="0"/>
              </a:rPr>
              <a:t>\</a:t>
            </a:r>
            <a:r>
              <a:rPr lang="zh-TW" altLang="en-US" sz="1800">
                <a:latin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</a:rPr>
              <a:t>#</a:t>
            </a:r>
            <a:r>
              <a:rPr lang="zh-TW" altLang="en-US" sz="1800">
                <a:latin typeface="Consolas" panose="020B0609020204030204" pitchFamily="49" charset="0"/>
              </a:rPr>
              <a:t>用於多行連接</a:t>
            </a:r>
            <a:endParaRPr lang="en-US" altLang="zh-TW" sz="18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[11, 2, 16, 7, 18],\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[13, 15, 3, 19, 23],\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[14, 8, 20, 4, 24],\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[9, 21, 22, 25, 5]] </a:t>
            </a:r>
          </a:p>
          <a:p>
            <a:pPr marL="0" indent="0">
              <a:buNone/>
            </a:pP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print(m[2])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print(m[1][2])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print(m[1][5])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print(len(m)) # 5 </a:t>
            </a:r>
            <a:r>
              <a:rPr lang="zh-TW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列</a:t>
            </a: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print(len(m[1]))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TW" altLang="en-US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第</a:t>
            </a:r>
            <a:r>
              <a:rPr lang="en-US" altLang="zh-TW" sz="1800">
                <a:latin typeface="Consolas" panose="020B0609020204030204" pitchFamily="49" charset="0"/>
              </a:rPr>
              <a:t>2</a:t>
            </a:r>
            <a:r>
              <a:rPr lang="zh-TW" altLang="en-US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列有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zh-TW" altLang="en-US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元素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5F6EDE-3172-4354-A015-1EDF8E468D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for i in range(5):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print(m[0][i], end=“,”)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print()</a:t>
            </a:r>
          </a:p>
          <a:p>
            <a:pPr marL="0" indent="0">
              <a:buNone/>
            </a:pP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for j in range(5):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print(m[j][3], end=“,”)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print()</a:t>
            </a:r>
          </a:p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8027D6E-489B-4642-AF38-220C9A05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93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清單操作方法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838200" y="1560582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037">
                  <a:extLst>
                    <a:ext uri="{9D8B030D-6E8A-4147-A177-3AD203B41FA5}">
                      <a16:colId xmlns:a16="http://schemas.microsoft.com/office/drawing/2014/main" val="768247254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1648256308"/>
                    </a:ext>
                  </a:extLst>
                </a:gridCol>
                <a:gridCol w="3349283">
                  <a:extLst>
                    <a:ext uri="{9D8B030D-6E8A-4147-A177-3AD203B41FA5}">
                      <a16:colId xmlns:a16="http://schemas.microsoft.com/office/drawing/2014/main" val="1948488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操作方法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功能描述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 = [1, 2, 3]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28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append()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在清單尾端加入一個元素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a.append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(4)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7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copy()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建立一個清單拷貝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b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 = </a:t>
                      </a:r>
                      <a:r>
                        <a:rPr lang="en-US" altLang="zh-TW" baseline="0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a.copy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82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clear()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清空清單的元素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a.clear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1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count()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計算清單中元素的數量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a.count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extend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在清單尾端加入一個清單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a.extend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([5,6,7])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22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index()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獲得清單元素的位置（二個相同元素回傳索引值較小）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a.index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(3)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4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insert()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在清單特定位置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(index)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插入一個元素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a.insert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(3, 99)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70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pop()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由清單尾端或特定位置讀取並移除一個元素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a.pop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 or </a:t>
                      </a:r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a.pop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58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remove()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移除清單中特定元素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a.remove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(4)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6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reverse()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清單中將排列位置反向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a.reverse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12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sort()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請單元素排序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a.sort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856861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26D634-B3D0-4F78-B14F-DA37FBCE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3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5A125-E313-4E1F-A4CD-F5905B8E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#4 : </a:t>
            </a:r>
            <a:r>
              <a:rPr lang="zh-TW" altLang="en-US"/>
              <a:t>計算平均成績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E530E6-9DD9-413C-9DBB-60A1916C1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五位學生的成績紀錄，包括姓名、國文、英文、數學成績。請利用二維矩陣儲存五位學生的成績，其中成績利用 </a:t>
            </a:r>
            <a:r>
              <a:rPr lang="en-US" altLang="zh-TW"/>
              <a:t>randrange()</a:t>
            </a:r>
            <a:r>
              <a:rPr lang="zh-TW" altLang="en-US"/>
              <a:t>函數產生隨機各科目成績值。</a:t>
            </a:r>
            <a:endParaRPr lang="en-US" altLang="zh-TW"/>
          </a:p>
          <a:p>
            <a:r>
              <a:rPr lang="zh-TW" altLang="en-US"/>
              <a:t>請撰寫一個 </a:t>
            </a:r>
            <a:r>
              <a:rPr lang="en-US" altLang="zh-TW"/>
              <a:t>python</a:t>
            </a:r>
            <a:r>
              <a:rPr lang="zh-TW" altLang="en-US"/>
              <a:t> 程式，計算每個學生的平均成績，及每個課目的平均成績。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9FAC9B8-35A0-48BF-AF29-B2D23A1BC72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335866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5358930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655141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772852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990223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19119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英文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數學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平均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4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66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張圓圓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214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劉長春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9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鄭天財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1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郝美麗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4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各科平均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68352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EF3D7E-0BD2-48A7-833B-19E98552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16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8E12-F269-4EC7-819B-7CEE4959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元祖 </a:t>
            </a:r>
            <a:r>
              <a:rPr lang="en-US" altLang="zh-TW"/>
              <a:t>(tuple)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D41251-3922-43DF-AFFA-FF2C5822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元祖是一種循序線性排列的清單，其內容值不可改變</a:t>
            </a:r>
            <a:r>
              <a:rPr lang="en-US" altLang="zh-TW"/>
              <a:t>(immutable)</a:t>
            </a:r>
          </a:p>
          <a:p>
            <a:pPr lvl="1"/>
            <a:r>
              <a:rPr lang="zh-TW" altLang="en-US" i="0" u="none" strike="noStrike">
                <a:effectLst/>
                <a:latin typeface="Noto Sans TC"/>
              </a:rPr>
              <a:t>清單（</a:t>
            </a:r>
            <a:r>
              <a:rPr lang="en-US" altLang="zh-TW" i="0" u="none" strike="noStrike">
                <a:effectLst/>
                <a:latin typeface="Noto Sans TC"/>
              </a:rPr>
              <a:t>list</a:t>
            </a:r>
            <a:r>
              <a:rPr lang="zh-TW" altLang="en-US" i="0" u="none" strike="noStrike">
                <a:effectLst/>
                <a:latin typeface="Noto Sans TC"/>
              </a:rPr>
              <a:t>）</a:t>
            </a:r>
            <a:r>
              <a:rPr lang="zh-TW" altLang="en-US" i="0">
                <a:effectLst/>
                <a:latin typeface="Noto Sans TC"/>
              </a:rPr>
              <a:t>、字典（</a:t>
            </a:r>
            <a:r>
              <a:rPr lang="en-US" altLang="zh-TW" i="0">
                <a:effectLst/>
                <a:latin typeface="Noto Sans TC"/>
              </a:rPr>
              <a:t>dictionary</a:t>
            </a:r>
            <a:r>
              <a:rPr lang="zh-TW" altLang="en-US" i="0">
                <a:effectLst/>
                <a:latin typeface="Noto Sans TC"/>
              </a:rPr>
              <a:t>）、集合（</a:t>
            </a:r>
            <a:r>
              <a:rPr lang="en-US" altLang="zh-TW" i="0">
                <a:effectLst/>
                <a:latin typeface="Noto Sans TC"/>
              </a:rPr>
              <a:t>set</a:t>
            </a:r>
            <a:r>
              <a:rPr lang="zh-TW" altLang="en-US" i="0">
                <a:effectLst/>
                <a:latin typeface="Noto Sans TC"/>
              </a:rPr>
              <a:t>）都是「可變」 （</a:t>
            </a:r>
            <a:r>
              <a:rPr lang="en-US" altLang="zh-TW" i="0">
                <a:effectLst/>
                <a:latin typeface="Noto Sans TC"/>
              </a:rPr>
              <a:t>mutable</a:t>
            </a:r>
            <a:r>
              <a:rPr lang="zh-TW" altLang="en-US" i="0">
                <a:effectLst/>
                <a:latin typeface="Noto Sans TC"/>
              </a:rPr>
              <a:t>）的資料型態</a:t>
            </a:r>
            <a:endParaRPr lang="en-US" altLang="zh-TW"/>
          </a:p>
          <a:p>
            <a:r>
              <a:rPr lang="zh-TW" altLang="en-US"/>
              <a:t>元祖利用「小括號」定義，逗號區隔項目</a:t>
            </a:r>
            <a:endParaRPr lang="en-US" altLang="zh-TW"/>
          </a:p>
          <a:p>
            <a:pPr lvl="1"/>
            <a:r>
              <a:rPr lang="en-US" altLang="zh-TW"/>
              <a:t>x = (1, 2, 3)</a:t>
            </a:r>
          </a:p>
          <a:p>
            <a:pPr lvl="1"/>
            <a:r>
              <a:rPr lang="en-US" altLang="zh-TW"/>
              <a:t>G = (“</a:t>
            </a:r>
            <a:r>
              <a:rPr lang="zh-TW" altLang="en-US"/>
              <a:t>李珠垠</a:t>
            </a:r>
            <a:r>
              <a:rPr lang="en-US" altLang="zh-TW"/>
              <a:t>”, “</a:t>
            </a:r>
            <a:r>
              <a:rPr lang="zh-TW" altLang="en-US"/>
              <a:t>李雅英</a:t>
            </a:r>
            <a:r>
              <a:rPr lang="en-US" altLang="zh-TW"/>
              <a:t>”, “</a:t>
            </a:r>
            <a:r>
              <a:rPr lang="zh-TW" altLang="en-US"/>
              <a:t>南珉貞</a:t>
            </a:r>
            <a:r>
              <a:rPr lang="en-US" altLang="zh-TW"/>
              <a:t>”)</a:t>
            </a:r>
          </a:p>
          <a:p>
            <a:r>
              <a:rPr lang="zh-TW" altLang="en-US"/>
              <a:t>元祖用於定義一些不會變動的資料，如銀行一天匯率 </a:t>
            </a:r>
            <a:r>
              <a:rPr lang="en-US" altLang="zh-TW"/>
              <a:t>(0.034, 5.03, 0.25)</a:t>
            </a:r>
          </a:p>
          <a:p>
            <a:r>
              <a:rPr lang="zh-TW" altLang="en-US"/>
              <a:t>優點</a:t>
            </a:r>
            <a:endParaRPr lang="en-US" altLang="zh-TW"/>
          </a:p>
          <a:p>
            <a:pPr lvl="1" fontAlgn="base">
              <a:lnSpc>
                <a:spcPct val="100000"/>
              </a:lnSpc>
            </a:pPr>
            <a:r>
              <a:rPr lang="zh-TW" altLang="en-US"/>
              <a:t>不可變（</a:t>
            </a:r>
            <a:r>
              <a:rPr lang="en-US" altLang="zh-TW"/>
              <a:t>immutable</a:t>
            </a:r>
            <a:r>
              <a:rPr lang="zh-TW" altLang="en-US"/>
              <a:t>）的特性，操作比清單快。</a:t>
            </a:r>
          </a:p>
          <a:p>
            <a:pPr lvl="1" fontAlgn="base">
              <a:lnSpc>
                <a:spcPct val="100000"/>
              </a:lnSpc>
            </a:pPr>
            <a:r>
              <a:rPr lang="en-US" altLang="zh-TW"/>
              <a:t>tuple </a:t>
            </a:r>
            <a:r>
              <a:rPr lang="zh-TW" altLang="en-US"/>
              <a:t>的項目不會不小心被更動</a:t>
            </a:r>
          </a:p>
          <a:p>
            <a:pPr lvl="1" fontAlgn="base">
              <a:lnSpc>
                <a:spcPct val="100000"/>
              </a:lnSpc>
            </a:pPr>
            <a:r>
              <a:rPr lang="zh-TW" altLang="en-US"/>
              <a:t>占用的空間比較少</a:t>
            </a:r>
            <a:endParaRPr lang="en-US" altLang="zh-TW"/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063F07-5D6B-459B-BFD7-8B730EE6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46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tuple</a:t>
            </a:r>
            <a:r>
              <a:rPr lang="zh-TW" altLang="en-US" dirty="0"/>
              <a:t>的操作運算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只要不牽扯到變更值的事情，都與串列很相似，但只要會更動到值，</a:t>
            </a:r>
            <a:r>
              <a:rPr lang="en-US" altLang="zh-TW" dirty="0"/>
              <a:t>tuple </a:t>
            </a:r>
            <a:r>
              <a:rPr lang="zh-TW" altLang="en-US" dirty="0"/>
              <a:t>就完全不能做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2882180"/>
            <a:ext cx="4857685" cy="16757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71" y="4692868"/>
            <a:ext cx="6533811" cy="180640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990449" y="612723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tuple</a:t>
            </a:r>
            <a:r>
              <a:rPr lang="zh-TW" altLang="en-US" b="1" dirty="0">
                <a:solidFill>
                  <a:srgbClr val="FF0000"/>
                </a:solidFill>
              </a:rPr>
              <a:t>物件沒有</a:t>
            </a:r>
            <a:r>
              <a:rPr lang="en-US" altLang="zh-TW" b="1" dirty="0">
                <a:solidFill>
                  <a:srgbClr val="FF0000"/>
                </a:solidFill>
              </a:rPr>
              <a:t>insert</a:t>
            </a:r>
            <a:r>
              <a:rPr lang="zh-TW" altLang="en-US" b="1" dirty="0">
                <a:solidFill>
                  <a:srgbClr val="FF0000"/>
                </a:solidFill>
              </a:rPr>
              <a:t>屬性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CEB17E1-B789-42E6-B259-84BFDAFF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42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4721C-0111-4D9E-89F9-DF1E226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探索 </a:t>
            </a:r>
            <a:r>
              <a:rPr lang="en-US" altLang="zh-TW"/>
              <a:t>tuple </a:t>
            </a:r>
            <a:r>
              <a:rPr lang="zh-TW" altLang="en-US"/>
              <a:t>資料不可變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3BDFD7-5B62-4DAB-A86C-BB98AFA2A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&gt;&gt;&gt; x = (1, 2, 3)</a:t>
            </a:r>
          </a:p>
          <a:p>
            <a:r>
              <a:rPr lang="en-US" altLang="zh-TW">
                <a:solidFill>
                  <a:schemeClr val="tx1"/>
                </a:solidFill>
              </a:rPr>
              <a:t>&gt;&gt;&gt;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tx1"/>
                </a:solidFill>
              </a:rPr>
              <a:t>x[1] = 2</a:t>
            </a:r>
          </a:p>
          <a:p>
            <a:r>
              <a:rPr lang="en-US" altLang="zh-TW">
                <a:solidFill>
                  <a:schemeClr val="tx1"/>
                </a:solidFill>
              </a:rPr>
              <a:t>&gt;&gt;&gt; x[1] = </a:t>
            </a:r>
            <a:r>
              <a:rPr lang="en-US" altLang="zh-TW">
                <a:solidFill>
                  <a:srgbClr val="0070C0"/>
                </a:solidFill>
              </a:rPr>
              <a:t>3.14</a:t>
            </a:r>
          </a:p>
          <a:p>
            <a:r>
              <a:rPr lang="en-US" altLang="zh-TW"/>
              <a:t>TypeError: 'tuple' object does not support item assignment</a:t>
            </a:r>
          </a:p>
          <a:p>
            <a:r>
              <a:rPr lang="en-US" altLang="zh-TW">
                <a:solidFill>
                  <a:schemeClr val="tx1"/>
                </a:solidFill>
              </a:rPr>
              <a:t>Tuple</a:t>
            </a:r>
            <a:r>
              <a:rPr lang="zh-TW" altLang="en-US">
                <a:solidFill>
                  <a:schemeClr val="tx1"/>
                </a:solidFill>
              </a:rPr>
              <a:t>物件不支持內容指定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1EE803-29EB-410B-8462-18144BF9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12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27D17E5-0B2C-4132-8BBB-0F0A3F001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字串</a:t>
            </a:r>
            <a:r>
              <a:rPr lang="en-US" altLang="zh-TW"/>
              <a:t>(string)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36B63-BF84-4F38-95DE-5E5259E3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dirty="0"/>
              <a:t>電腦只懂 0 </a:t>
            </a:r>
            <a:r>
              <a:rPr lang="zh-TW" altLang="en-US" dirty="0"/>
              <a:t>與 </a:t>
            </a:r>
            <a:r>
              <a:rPr lang="zh-TW" dirty="0"/>
              <a:t>1 </a:t>
            </a:r>
            <a:endParaRPr dirty="0"/>
          </a:p>
        </p:txBody>
      </p:sp>
      <p:pic>
        <p:nvPicPr>
          <p:cNvPr id="240" name="Google Shape;24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7560" y="2357437"/>
            <a:ext cx="4187190" cy="314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8550" y="2406871"/>
            <a:ext cx="3420618" cy="191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217995" y="4114674"/>
            <a:ext cx="1276286" cy="104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8853" y="16906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5659" y="2762250"/>
            <a:ext cx="279082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/>
          <p:nvPr/>
        </p:nvSpPr>
        <p:spPr>
          <a:xfrm rot="1619845">
            <a:off x="2959863" y="2889504"/>
            <a:ext cx="551433" cy="4735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5"/>
          <p:cNvSpPr/>
          <p:nvPr/>
        </p:nvSpPr>
        <p:spPr>
          <a:xfrm rot="-2187461">
            <a:off x="2941193" y="3737468"/>
            <a:ext cx="551433" cy="4735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7685819" y="3454080"/>
            <a:ext cx="551433" cy="4735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BDDB1-D17B-4192-B326-E7E63506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664D6-A4FB-4AB1-9315-45B71D51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字串</a:t>
            </a:r>
            <a:r>
              <a:rPr lang="en-US" altLang="zh-TW"/>
              <a:t>(string)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87EA05-7016-4A7B-B437-D1F06E7A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字串</a:t>
            </a: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(string)</a:t>
            </a:r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是常用的資料型態之一，可以成對的引號來呈現，單引號、雙引號 、三個單引號、三個雙引號都可以拿來表示字串</a:t>
            </a:r>
            <a:endParaRPr lang="en-US" altLang="zh-TW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“Hello, how are you doing today”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‘123.45‘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窗前明月光，疑似地上霜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”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"""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窗前明月光，</a:t>
            </a:r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/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         疑似地上霜，</a:t>
            </a:r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             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舉頭望明月，</a:t>
            </a:r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/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                 低頭思故鄉。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 """</a:t>
            </a:r>
          </a:p>
          <a:p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單</a:t>
            </a: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雙引號同時存在時要注意，</a:t>
            </a:r>
            <a:endParaRPr lang="en-US" altLang="zh-TW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“It’s a typhoon day.”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“Typhoon “Aice” is coming”</a:t>
            </a:r>
          </a:p>
          <a:p>
            <a:pPr lvl="2"/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SyntaxError: invalide syntax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Correct: “Typhoon </a:t>
            </a:r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\”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Alice</a:t>
            </a:r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\”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 is coming” (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跳脫字元 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\ )</a:t>
            </a:r>
          </a:p>
          <a:p>
            <a:pPr lvl="1"/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918BE0-ED3C-4CBF-880F-1C87D750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60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97095-430F-44F0-ABDA-4CD9602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132720-9A1B-4466-A259-2CCCFD785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字串可視為一種「字元清單」資料結構，根據清單操作原理可以擷取自串部分內容</a:t>
            </a:r>
            <a:endParaRPr lang="en-US" altLang="zh-TW"/>
          </a:p>
          <a:p>
            <a:pPr lvl="1"/>
            <a:r>
              <a:rPr lang="zh-TW" altLang="en-US"/>
              <a:t> </a:t>
            </a:r>
            <a:r>
              <a:rPr lang="en-US" altLang="zh-TW"/>
              <a:t>str = "Friday night are happy hours“</a:t>
            </a:r>
          </a:p>
          <a:p>
            <a:pPr lvl="1"/>
            <a:r>
              <a:rPr lang="en-US" altLang="zh-TW"/>
              <a:t>str[5] </a:t>
            </a:r>
            <a:r>
              <a:rPr lang="en-US" altLang="zh-TW">
                <a:sym typeface="Wingdings" panose="05000000000000000000" pitchFamily="2" charset="2"/>
              </a:rPr>
              <a:t> ‘y’</a:t>
            </a: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str[7:12]  ‘night’</a:t>
            </a: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 str[5:20:3]  ‘yitrh’ (</a:t>
            </a:r>
            <a:r>
              <a:rPr lang="en-US" altLang="zh-TW"/>
              <a:t>"Frida</a:t>
            </a:r>
            <a:r>
              <a:rPr lang="en-US" altLang="zh-TW">
                <a:solidFill>
                  <a:srgbClr val="FF0000"/>
                </a:solidFill>
              </a:rPr>
              <a:t>y</a:t>
            </a:r>
            <a:r>
              <a:rPr lang="en-US" altLang="zh-TW"/>
              <a:t> n</a:t>
            </a:r>
            <a:r>
              <a:rPr lang="en-US" altLang="zh-TW">
                <a:solidFill>
                  <a:srgbClr val="FF0000"/>
                </a:solidFill>
              </a:rPr>
              <a:t>i</a:t>
            </a:r>
            <a:r>
              <a:rPr lang="en-US" altLang="zh-TW"/>
              <a:t>gh</a:t>
            </a:r>
            <a:r>
              <a:rPr lang="en-US" altLang="zh-TW">
                <a:solidFill>
                  <a:srgbClr val="FF0000"/>
                </a:solidFill>
              </a:rPr>
              <a:t>t</a:t>
            </a:r>
            <a:r>
              <a:rPr lang="en-US" altLang="zh-TW"/>
              <a:t> a</a:t>
            </a:r>
            <a:r>
              <a:rPr lang="en-US" altLang="zh-TW">
                <a:solidFill>
                  <a:srgbClr val="FF0000"/>
                </a:solidFill>
              </a:rPr>
              <a:t>r</a:t>
            </a:r>
            <a:r>
              <a:rPr lang="en-US" altLang="zh-TW"/>
              <a:t>e </a:t>
            </a:r>
            <a:r>
              <a:rPr lang="en-US" altLang="zh-TW">
                <a:solidFill>
                  <a:srgbClr val="FF0000"/>
                </a:solidFill>
              </a:rPr>
              <a:t>h</a:t>
            </a:r>
            <a:r>
              <a:rPr lang="en-US" altLang="zh-TW"/>
              <a:t>a</a:t>
            </a:r>
            <a:r>
              <a:rPr lang="en-US" altLang="zh-TW">
                <a:solidFill>
                  <a:srgbClr val="00B050"/>
                </a:solidFill>
              </a:rPr>
              <a:t>p</a:t>
            </a:r>
            <a:r>
              <a:rPr lang="en-US" altLang="zh-TW"/>
              <a:t>py hours“</a:t>
            </a:r>
            <a:r>
              <a:rPr lang="en-US" altLang="zh-TW">
                <a:sym typeface="Wingdings" panose="05000000000000000000" pitchFamily="2" charset="2"/>
              </a:rPr>
              <a:t>)</a:t>
            </a:r>
          </a:p>
          <a:p>
            <a:r>
              <a:rPr lang="zh-TW" altLang="en-US"/>
              <a:t>字串內容不可改變 </a:t>
            </a:r>
            <a:r>
              <a:rPr lang="en-US" altLang="zh-TW"/>
              <a:t>(immutable)</a:t>
            </a:r>
          </a:p>
          <a:p>
            <a:pPr lvl="1"/>
            <a:r>
              <a:rPr lang="en-US" altLang="zh-TW"/>
              <a:t>str = "Friday night are happy hours“</a:t>
            </a:r>
          </a:p>
          <a:p>
            <a:pPr lvl="1"/>
            <a:r>
              <a:rPr lang="en-US" altLang="zh-TW"/>
              <a:t>str[7] = ‘N’</a:t>
            </a:r>
          </a:p>
          <a:p>
            <a:pPr marL="914400" lvl="2" indent="0">
              <a:buNone/>
            </a:pPr>
            <a:r>
              <a:rPr lang="en-US" altLang="zh-TW" sz="2000">
                <a:solidFill>
                  <a:srgbClr val="FF0000"/>
                </a:solidFill>
              </a:rPr>
              <a:t>TypeError: 'str' object does not support item assignment</a:t>
            </a:r>
          </a:p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25F56F-A7A4-4C4C-89DD-8D9A5EE2E9F9}"/>
              </a:ext>
            </a:extLst>
          </p:cNvPr>
          <p:cNvSpPr txBox="1"/>
          <p:nvPr/>
        </p:nvSpPr>
        <p:spPr>
          <a:xfrm>
            <a:off x="5880100" y="2552700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19</a:t>
            </a:r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318CCDC-2824-40BB-949B-BB29C03954B1}"/>
              </a:ext>
            </a:extLst>
          </p:cNvPr>
          <p:cNvCxnSpPr>
            <a:cxnSpLocks/>
          </p:cNvCxnSpPr>
          <p:nvPr/>
        </p:nvCxnSpPr>
        <p:spPr>
          <a:xfrm flipH="1">
            <a:off x="6007100" y="2883932"/>
            <a:ext cx="88900" cy="29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2C2D7E-E0BD-4736-BE9E-3C606330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3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275F42-C303-4D20-9EC3-62F459D6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字串常用函式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05ED18-3CF9-4EFE-89B2-5DE143CC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str() </a:t>
            </a:r>
            <a:r>
              <a:rPr lang="zh-TW" altLang="en-US"/>
              <a:t>函式可將各種資料型態轉換為字串</a:t>
            </a:r>
            <a:endParaRPr lang="en-US" altLang="zh-TW"/>
          </a:p>
          <a:p>
            <a:pPr lvl="1"/>
            <a:r>
              <a:rPr lang="en-US" altLang="zh-TW"/>
              <a:t>x = str(123) </a:t>
            </a:r>
            <a:r>
              <a:rPr lang="zh-TW" altLang="en-US"/>
              <a:t>將數值</a:t>
            </a:r>
            <a:r>
              <a:rPr lang="en-US" altLang="zh-TW"/>
              <a:t>123</a:t>
            </a:r>
            <a:r>
              <a:rPr lang="zh-TW" altLang="en-US"/>
              <a:t>轉換為字串 </a:t>
            </a:r>
            <a:r>
              <a:rPr lang="en-US" altLang="zh-TW"/>
              <a:t>‘123’</a:t>
            </a:r>
          </a:p>
          <a:p>
            <a:r>
              <a:rPr lang="en-US" altLang="zh-TW"/>
              <a:t>Len() </a:t>
            </a:r>
            <a:r>
              <a:rPr lang="zh-TW" altLang="en-US"/>
              <a:t>函式取得字串長度</a:t>
            </a:r>
            <a:endParaRPr lang="en-US" altLang="zh-TW"/>
          </a:p>
          <a:p>
            <a:pPr lvl="1"/>
            <a:r>
              <a:rPr lang="en-US" altLang="zh-TW"/>
              <a:t>N = len(“</a:t>
            </a:r>
            <a:r>
              <a:rPr lang="zh-TW" altLang="en-US">
                <a:solidFill>
                  <a:srgbClr val="0070C0"/>
                </a:solidFill>
              </a:rPr>
              <a:t>窗前明月光，疑似地上霜</a:t>
            </a:r>
            <a:r>
              <a:rPr lang="en-US" altLang="zh-TW">
                <a:solidFill>
                  <a:srgbClr val="0070C0"/>
                </a:solidFill>
              </a:rPr>
              <a:t>”)</a:t>
            </a:r>
          </a:p>
          <a:p>
            <a:pPr lvl="1"/>
            <a:r>
              <a:rPr lang="en-US" altLang="zh-TW">
                <a:solidFill>
                  <a:srgbClr val="0070C0"/>
                </a:solidFill>
              </a:rPr>
              <a:t>Print(n)  # 11</a:t>
            </a:r>
            <a:endParaRPr lang="zh-TW" altLang="en-US"/>
          </a:p>
          <a:p>
            <a:r>
              <a:rPr lang="en-US" altLang="zh-TW"/>
              <a:t>type() </a:t>
            </a:r>
            <a:r>
              <a:rPr lang="zh-TW" altLang="en-US"/>
              <a:t>函式顯示資料型別</a:t>
            </a:r>
            <a:endParaRPr lang="en-US" altLang="zh-TW"/>
          </a:p>
          <a:p>
            <a:pPr lvl="1"/>
            <a:r>
              <a:rPr lang="en-US" altLang="zh-TW"/>
              <a:t>t = type (“</a:t>
            </a:r>
            <a:r>
              <a:rPr lang="zh-TW" altLang="en-US">
                <a:solidFill>
                  <a:srgbClr val="0070C0"/>
                </a:solidFill>
              </a:rPr>
              <a:t>窗前明月光，疑似地上霜</a:t>
            </a:r>
            <a:r>
              <a:rPr lang="en-US" altLang="zh-TW">
                <a:solidFill>
                  <a:srgbClr val="0070C0"/>
                </a:solidFill>
              </a:rPr>
              <a:t>”)</a:t>
            </a:r>
          </a:p>
          <a:p>
            <a:pPr lvl="1"/>
            <a:r>
              <a:rPr lang="en-US" altLang="zh-TW"/>
              <a:t>print(t)  #&lt;class ‘str’&gt;</a:t>
            </a:r>
          </a:p>
          <a:p>
            <a:r>
              <a:rPr lang="en-US" altLang="zh-TW"/>
              <a:t>sys.getsizeof(</a:t>
            </a:r>
            <a:r>
              <a:rPr lang="zh-TW" altLang="en-US"/>
              <a:t>資料</a:t>
            </a:r>
            <a:r>
              <a:rPr lang="en-US" altLang="zh-TW"/>
              <a:t>)</a:t>
            </a:r>
            <a:r>
              <a:rPr lang="zh-TW" altLang="en-US"/>
              <a:t> 顯示資料佔記憶體大小</a:t>
            </a:r>
            <a:endParaRPr lang="en-US" altLang="zh-TW"/>
          </a:p>
          <a:p>
            <a:pPr lvl="1"/>
            <a:r>
              <a:rPr lang="en-US" altLang="zh-TW"/>
              <a:t>sys.getsizeof(“</a:t>
            </a:r>
            <a:r>
              <a:rPr lang="zh-TW" altLang="en-US"/>
              <a:t>一</a:t>
            </a:r>
            <a:r>
              <a:rPr lang="en-US" altLang="zh-TW"/>
              <a:t>”)</a:t>
            </a:r>
            <a:r>
              <a:rPr lang="zh-TW" altLang="en-US"/>
              <a:t> </a:t>
            </a:r>
            <a:r>
              <a:rPr lang="en-US" altLang="zh-TW"/>
              <a:t>#76</a:t>
            </a:r>
          </a:p>
          <a:p>
            <a:pPr lvl="1"/>
            <a:r>
              <a:rPr lang="en-US" altLang="zh-TW"/>
              <a:t>sys.getsizeof(“</a:t>
            </a:r>
            <a:r>
              <a:rPr lang="zh-TW" altLang="en-US"/>
              <a:t>一二</a:t>
            </a:r>
            <a:r>
              <a:rPr lang="en-US" altLang="zh-TW"/>
              <a:t>”)</a:t>
            </a:r>
            <a:r>
              <a:rPr lang="zh-TW" altLang="en-US"/>
              <a:t> </a:t>
            </a:r>
            <a:r>
              <a:rPr lang="en-US" altLang="zh-TW"/>
              <a:t>#78 </a:t>
            </a:r>
            <a:r>
              <a:rPr lang="zh-TW" altLang="en-US">
                <a:solidFill>
                  <a:schemeClr val="tx1"/>
                </a:solidFill>
              </a:rPr>
              <a:t>顯示一個中文字符佔</a:t>
            </a:r>
            <a:r>
              <a:rPr lang="en-US" altLang="zh-TW">
                <a:solidFill>
                  <a:schemeClr val="tx1"/>
                </a:solidFill>
              </a:rPr>
              <a:t>2</a:t>
            </a:r>
            <a:r>
              <a:rPr lang="zh-TW" altLang="en-US">
                <a:solidFill>
                  <a:schemeClr val="tx1"/>
                </a:solidFill>
              </a:rPr>
              <a:t>位元</a:t>
            </a:r>
            <a:endParaRPr lang="en-US" altLang="zh-TW">
              <a:solidFill>
                <a:schemeClr val="tx1"/>
              </a:solidFill>
            </a:endParaRPr>
          </a:p>
          <a:p>
            <a:pPr lvl="1"/>
            <a:r>
              <a:rPr lang="en-US" altLang="zh-TW"/>
              <a:t>sys.getsizeof("1") #50</a:t>
            </a:r>
          </a:p>
          <a:p>
            <a:pPr lvl="1"/>
            <a:r>
              <a:rPr lang="en-US" altLang="zh-TW"/>
              <a:t>sys.getsizeof(“12”) #51</a:t>
            </a:r>
            <a:r>
              <a:rPr lang="zh-TW" altLang="en-US"/>
              <a:t> </a:t>
            </a:r>
            <a:r>
              <a:rPr lang="zh-TW" altLang="en-US">
                <a:solidFill>
                  <a:schemeClr val="tx1"/>
                </a:solidFill>
              </a:rPr>
              <a:t>顯示一個英文字符佔</a:t>
            </a:r>
            <a:r>
              <a:rPr lang="en-US" altLang="zh-TW">
                <a:solidFill>
                  <a:schemeClr val="tx1"/>
                </a:solidFill>
              </a:rPr>
              <a:t>1</a:t>
            </a:r>
            <a:r>
              <a:rPr lang="zh-TW" altLang="en-US">
                <a:solidFill>
                  <a:schemeClr val="tx1"/>
                </a:solidFill>
              </a:rPr>
              <a:t>位元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72B9C8-8457-4B6B-80F3-72D1FA5C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27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F8ADF8-B342-4F8B-95E5-FF6154A7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常用字串物件操作方法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7FE58B-38CB-462F-B203-8DDEFA91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/>
              <a:t>方法（</a:t>
            </a:r>
            <a:r>
              <a:rPr lang="en-US" altLang="zh-TW"/>
              <a:t>Method</a:t>
            </a:r>
            <a:r>
              <a:rPr lang="zh-TW" altLang="en-US"/>
              <a:t>）在使用上需要接在要操作的目標之後，並且以一個句點</a:t>
            </a:r>
            <a:r>
              <a:rPr lang="en-US" altLang="zh-TW"/>
              <a:t>.</a:t>
            </a:r>
            <a:r>
              <a:rPr lang="zh-TW" altLang="en-US"/>
              <a:t>連接</a:t>
            </a:r>
            <a:endParaRPr lang="en-US" altLang="zh-TW"/>
          </a:p>
          <a:p>
            <a:pPr>
              <a:lnSpc>
                <a:spcPct val="110000"/>
              </a:lnSpc>
            </a:pPr>
            <a:r>
              <a:rPr lang="zh-TW" altLang="en-US"/>
              <a:t>轉換英文字母大小寫</a:t>
            </a:r>
            <a:endParaRPr lang="en-US" altLang="zh-TW"/>
          </a:p>
          <a:p>
            <a:pPr lvl="1">
              <a:lnSpc>
                <a:spcPct val="110000"/>
              </a:lnSpc>
            </a:pPr>
            <a:r>
              <a:rPr lang="en-US" altLang="zh-TW"/>
              <a:t>upper() </a:t>
            </a:r>
            <a:r>
              <a:rPr lang="zh-TW" altLang="en-US"/>
              <a:t>將所有字母改為大寫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lower() </a:t>
            </a:r>
            <a:r>
              <a:rPr lang="zh-TW" altLang="en-US"/>
              <a:t>將所有字母改為小寫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capitalize() </a:t>
            </a:r>
            <a:r>
              <a:rPr lang="zh-TW" altLang="en-US"/>
              <a:t>將字串中的第一個字母大寫，其餘小寫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title() </a:t>
            </a:r>
            <a:r>
              <a:rPr lang="zh-TW" altLang="en-US"/>
              <a:t>將每個詞第一個字母大寫，其餘小寫</a:t>
            </a:r>
            <a:endParaRPr lang="en-US" altLang="zh-TW"/>
          </a:p>
          <a:p>
            <a:pPr>
              <a:lnSpc>
                <a:spcPct val="110000"/>
              </a:lnSpc>
            </a:pPr>
            <a:r>
              <a:rPr lang="zh-TW" altLang="en-US"/>
              <a:t>辨別字串內容</a:t>
            </a:r>
            <a:endParaRPr lang="en-US" altLang="zh-TW"/>
          </a:p>
          <a:p>
            <a:pPr lvl="1">
              <a:lnSpc>
                <a:spcPct val="110000"/>
              </a:lnSpc>
            </a:pPr>
            <a:r>
              <a:rPr lang="en-US" altLang="zh-TW"/>
              <a:t>isalpha()</a:t>
            </a:r>
            <a:r>
              <a:rPr lang="zh-TW" altLang="en-US"/>
              <a:t> 字串內只含有字母時，且不是空字串時，返回</a:t>
            </a:r>
            <a:r>
              <a:rPr lang="en-US" altLang="zh-TW"/>
              <a:t>True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isdecimal()</a:t>
            </a:r>
            <a:r>
              <a:rPr lang="zh-TW" altLang="en-US"/>
              <a:t> 字串內只含有數字時，且不是空字串時，返回</a:t>
            </a:r>
            <a:r>
              <a:rPr lang="en-US" altLang="zh-TW"/>
              <a:t>Tru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isalnum()</a:t>
            </a:r>
            <a:r>
              <a:rPr lang="zh-TW" altLang="en-US"/>
              <a:t> 字串內只含有字母或數字時，且不是空字串時，返回</a:t>
            </a:r>
            <a:r>
              <a:rPr lang="en-US" altLang="zh-TW"/>
              <a:t>True</a:t>
            </a:r>
          </a:p>
          <a:p>
            <a:pPr>
              <a:lnSpc>
                <a:spcPct val="110000"/>
              </a:lnSpc>
            </a:pPr>
            <a:r>
              <a:rPr lang="zh-TW" altLang="en-US"/>
              <a:t>辨別開頭與結尾</a:t>
            </a:r>
            <a:endParaRPr lang="en-US" altLang="zh-TW"/>
          </a:p>
          <a:p>
            <a:pPr lvl="1">
              <a:lnSpc>
                <a:spcPct val="110000"/>
              </a:lnSpc>
            </a:pPr>
            <a:r>
              <a:rPr lang="en-US" altLang="zh-TW"/>
              <a:t>startswith()</a:t>
            </a:r>
            <a:r>
              <a:rPr lang="zh-TW" altLang="en-US"/>
              <a:t>、</a:t>
            </a:r>
            <a:r>
              <a:rPr lang="en-US" altLang="zh-TW"/>
              <a:t>endswith() </a:t>
            </a:r>
            <a:r>
              <a:rPr lang="zh-TW" altLang="en-US"/>
              <a:t>這兩個字串方法可依照你在 </a:t>
            </a:r>
            <a:r>
              <a:rPr lang="en-US" altLang="zh-TW"/>
              <a:t>() </a:t>
            </a:r>
            <a:r>
              <a:rPr lang="zh-TW" altLang="en-US"/>
              <a:t>內所輸入的引數，辨別字串的起始與結尾是否與引述一致，一致返回值為 </a:t>
            </a:r>
            <a:r>
              <a:rPr lang="en-US" altLang="zh-TW"/>
              <a:t>True</a:t>
            </a:r>
            <a:r>
              <a:rPr lang="zh-TW" altLang="en-US"/>
              <a:t>，反之為 </a:t>
            </a:r>
            <a:r>
              <a:rPr lang="en-US" altLang="zh-TW"/>
              <a:t>False</a:t>
            </a:r>
            <a:endParaRPr lang="zh-TW" altLang="en-US"/>
          </a:p>
          <a:p>
            <a:pPr>
              <a:lnSpc>
                <a:spcPct val="110000"/>
              </a:lnSpc>
            </a:pP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7FC0F0-C2BF-4615-873D-359C13A8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36375A-D143-493D-8A81-0E3A30F9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B1080-4E7C-40BB-A00A-537F44DC9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str = “happy Friday”</a:t>
            </a:r>
          </a:p>
          <a:p>
            <a:r>
              <a:rPr lang="en-US" altLang="zh-TW"/>
              <a:t>print(str.upper())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#’HAPPY FRIEND’</a:t>
            </a:r>
          </a:p>
          <a:p>
            <a:r>
              <a:rPr lang="en-US" altLang="zh-TW"/>
              <a:t>print(str.title)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#’Happy Friend’</a:t>
            </a:r>
          </a:p>
          <a:p>
            <a:r>
              <a:rPr lang="en-US" altLang="zh-TW"/>
              <a:t>print(str.isalpha())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print(str.isdecimal()) 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print(str.isalnum())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print(str.startswith(‘bad’)) 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print(endswith(“Friend”))	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CBB6D9-E2C6-44BC-BB65-3573ED33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2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E27A3-A89D-4D0E-891F-AE7DA7FD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43EF4-0666-4E09-8BEC-8BECE5A1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strip()</a:t>
            </a:r>
            <a:r>
              <a:rPr lang="zh-TW" altLang="en-US"/>
              <a:t> 將字串兩端的空白字元刪除</a:t>
            </a:r>
            <a:endParaRPr lang="en-US" altLang="zh-TW"/>
          </a:p>
          <a:p>
            <a:pPr lvl="1"/>
            <a:r>
              <a:rPr lang="en-US" altLang="zh-TW"/>
              <a:t>“ Friday night are happy hours   ”.strip()</a:t>
            </a:r>
            <a:r>
              <a:rPr lang="zh-TW" altLang="en-US"/>
              <a:t> </a:t>
            </a:r>
            <a:r>
              <a:rPr lang="en-US" altLang="zh-TW"/>
              <a:t>#</a:t>
            </a:r>
            <a:r>
              <a:rPr lang="zh-TW" altLang="en-US"/>
              <a:t> </a:t>
            </a:r>
            <a:r>
              <a:rPr lang="en-US" altLang="zh-TW"/>
              <a:t>‘Friday night are happy hours’</a:t>
            </a:r>
          </a:p>
          <a:p>
            <a:r>
              <a:rPr lang="en-US" altLang="zh-TW"/>
              <a:t>Split() </a:t>
            </a:r>
            <a:r>
              <a:rPr lang="zh-TW" altLang="en-US"/>
              <a:t>以特別字符來切割</a:t>
            </a:r>
            <a:r>
              <a:rPr lang="en-US" altLang="zh-TW"/>
              <a:t>(</a:t>
            </a:r>
            <a:r>
              <a:rPr lang="zh-TW" altLang="en-US"/>
              <a:t>預設值為「空格」</a:t>
            </a:r>
            <a:r>
              <a:rPr lang="en-US" altLang="zh-TW"/>
              <a:t>)</a:t>
            </a:r>
            <a:r>
              <a:rPr lang="zh-TW" altLang="en-US"/>
              <a:t>，並回傳包含分拆後各個字串的清單</a:t>
            </a:r>
            <a:r>
              <a:rPr lang="en-US" altLang="zh-TW"/>
              <a:t>(list)</a:t>
            </a:r>
          </a:p>
          <a:p>
            <a:pPr lvl="1"/>
            <a:r>
              <a:rPr lang="en-US" altLang="zh-TW"/>
              <a:t>“ Friday night are happy hours   ”.split()</a:t>
            </a:r>
            <a:r>
              <a:rPr lang="zh-TW" altLang="en-US"/>
              <a:t> </a:t>
            </a:r>
            <a:r>
              <a:rPr lang="en-US" altLang="zh-TW"/>
              <a:t>#</a:t>
            </a:r>
            <a:r>
              <a:rPr lang="zh-TW" altLang="en-US"/>
              <a:t> </a:t>
            </a:r>
            <a:r>
              <a:rPr lang="en-US" altLang="zh-TW"/>
              <a:t>[‘Friday’, ‘night’, ‘are', 'happy', 'hours']</a:t>
            </a:r>
          </a:p>
          <a:p>
            <a:r>
              <a:rPr lang="en-US" altLang="zh-TW"/>
              <a:t>join() </a:t>
            </a:r>
            <a:r>
              <a:rPr lang="zh-TW" altLang="en-US"/>
              <a:t>字串結合方法，將清單中的各個字串結合起來，回傳的值是清單</a:t>
            </a:r>
            <a:r>
              <a:rPr lang="en-US" altLang="zh-TW"/>
              <a:t>(list)</a:t>
            </a:r>
          </a:p>
          <a:p>
            <a:pPr lvl="1"/>
            <a:r>
              <a:rPr lang="en-US" altLang="zh-TW"/>
              <a:t>phone = ["886", "02", "2776545"]</a:t>
            </a:r>
          </a:p>
          <a:p>
            <a:pPr lvl="1"/>
            <a:r>
              <a:rPr lang="en-US" altLang="zh-TW"/>
              <a:t>"-".join(phone) # ‘886-02-2776545’</a:t>
            </a:r>
          </a:p>
          <a:p>
            <a:r>
              <a:rPr lang="en-US" altLang="zh-TW"/>
              <a:t>replace() </a:t>
            </a:r>
            <a:r>
              <a:rPr lang="zh-TW" altLang="en-US"/>
              <a:t>替換方法，原來的字串值並不會改變，</a:t>
            </a:r>
            <a:r>
              <a:rPr lang="en-US" altLang="zh-TW"/>
              <a:t>replace()</a:t>
            </a:r>
            <a:r>
              <a:rPr lang="zh-TW" altLang="en-US"/>
              <a:t>方法將指定的部分被替換</a:t>
            </a:r>
            <a:endParaRPr lang="en-US" altLang="zh-TW"/>
          </a:p>
          <a:p>
            <a:pPr lvl="1"/>
            <a:r>
              <a:rPr lang="en-US" altLang="zh-TW"/>
              <a:t>"Friday night are happy hours".replace("Friday night", "Satursday morning")</a:t>
            </a:r>
          </a:p>
          <a:p>
            <a:pPr lvl="1"/>
            <a:r>
              <a:rPr lang="en-US" altLang="zh-TW"/>
              <a:t># 'Satursday morning are happy hours'</a:t>
            </a:r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A611AD-5626-4031-9E55-937C6897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7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6BBA5-DFAF-4513-B063-5087EC92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00CBC8-B133-4A92-BA4B-1F209D729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index() </a:t>
            </a:r>
            <a:r>
              <a:rPr lang="zh-TW" altLang="en-US"/>
              <a:t>或 </a:t>
            </a:r>
            <a:r>
              <a:rPr lang="en-US" altLang="zh-TW"/>
              <a:t>find() </a:t>
            </a:r>
            <a:r>
              <a:rPr lang="zh-TW" altLang="en-US"/>
              <a:t>找尋位置方法，字串後加上 </a:t>
            </a:r>
            <a:r>
              <a:rPr lang="en-US" altLang="zh-TW"/>
              <a:t>.index(</a:t>
            </a:r>
            <a:r>
              <a:rPr lang="zh-TW" altLang="en-US"/>
              <a:t>要找的子字串</a:t>
            </a:r>
            <a:r>
              <a:rPr lang="en-US" altLang="zh-TW"/>
              <a:t>) </a:t>
            </a:r>
            <a:r>
              <a:rPr lang="zh-TW" altLang="en-US"/>
              <a:t>或 </a:t>
            </a:r>
            <a:r>
              <a:rPr lang="en-US" altLang="zh-TW"/>
              <a:t>.find(</a:t>
            </a:r>
            <a:r>
              <a:rPr lang="zh-TW" altLang="en-US"/>
              <a:t>要找的子字串</a:t>
            </a:r>
            <a:r>
              <a:rPr lang="en-US" altLang="zh-TW"/>
              <a:t>) </a:t>
            </a:r>
            <a:r>
              <a:rPr lang="zh-TW" altLang="en-US"/>
              <a:t>，當子字串找的到時，兩個方法的回傳值的是字串首個字母的位置</a:t>
            </a:r>
            <a:endParaRPr lang="en-US" altLang="zh-TW"/>
          </a:p>
          <a:p>
            <a:pPr lvl="1"/>
            <a:r>
              <a:rPr lang="en-US" altLang="zh-TW"/>
              <a:t>"Friday night are happy hours".index("happy") #17</a:t>
            </a:r>
          </a:p>
          <a:p>
            <a:pPr lvl="1"/>
            <a:r>
              <a:rPr lang="en-US" altLang="zh-TW"/>
              <a:t>"Friday night are happy hours".find("night") # 7</a:t>
            </a:r>
          </a:p>
          <a:p>
            <a:pPr lvl="1"/>
            <a:r>
              <a:rPr lang="en-US" altLang="zh-TW"/>
              <a:t>"Friday night are happy hours".index("morning")</a:t>
            </a:r>
          </a:p>
          <a:p>
            <a:pPr marL="914400" lvl="2" indent="0">
              <a:buNone/>
            </a:pPr>
            <a:r>
              <a:rPr lang="en-US" altLang="zh-TW">
                <a:solidFill>
                  <a:srgbClr val="FF0000"/>
                </a:solidFill>
              </a:rPr>
              <a:t>ValueError: substring not found</a:t>
            </a:r>
          </a:p>
          <a:p>
            <a:r>
              <a:rPr lang="en-US" altLang="zh-TW"/>
              <a:t> count() </a:t>
            </a:r>
            <a:r>
              <a:rPr lang="zh-TW" altLang="en-US"/>
              <a:t>計算出現的次數方法，</a:t>
            </a:r>
            <a:r>
              <a:rPr lang="en-US" altLang="zh-TW"/>
              <a:t>count() </a:t>
            </a:r>
            <a:r>
              <a:rPr lang="zh-TW" altLang="en-US"/>
              <a:t>計算括號內指定的字串出現的次數</a:t>
            </a:r>
            <a:endParaRPr lang="en-US" altLang="zh-TW"/>
          </a:p>
          <a:p>
            <a:pPr lvl="1"/>
            <a:r>
              <a:rPr lang="en-US" altLang="zh-TW"/>
              <a:t>“</a:t>
            </a:r>
            <a:r>
              <a:rPr lang="zh-TW" altLang="en-US"/>
              <a:t>輝達董事長黃仁勳指出輝達將在台北士林科學園區建議研發基地</a:t>
            </a:r>
            <a:r>
              <a:rPr lang="en-US" altLang="zh-TW"/>
              <a:t>”.count(“</a:t>
            </a:r>
            <a:r>
              <a:rPr lang="zh-TW" altLang="en-US"/>
              <a:t>輝達</a:t>
            </a:r>
            <a:r>
              <a:rPr lang="en-US" altLang="zh-TW"/>
              <a:t>”)</a:t>
            </a:r>
          </a:p>
          <a:p>
            <a:pPr lvl="1"/>
            <a:r>
              <a:rPr lang="en-US" altLang="zh-TW"/>
              <a:t># 2</a:t>
            </a:r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193D53-B6B7-4966-9087-7F48DA8C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6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DCE7BA0-D296-40C9-A26B-CFB0642A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字典</a:t>
            </a:r>
            <a:r>
              <a:rPr lang="en-US" altLang="zh-TW"/>
              <a:t>(dictionary)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A9CFF7-00A1-4BFA-8A9C-ABC689AF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4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67B89-B2AB-42C7-9D88-184C9D25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字典</a:t>
            </a:r>
            <a:r>
              <a:rPr lang="en-US" altLang="zh-TW"/>
              <a:t>(dictionary)</a:t>
            </a:r>
            <a:r>
              <a:rPr lang="zh-TW" altLang="en-US"/>
              <a:t>資料結構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417900-EC3F-489F-9512-81AD89C3E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/>
              <a:t>字典中的元素為無順序排列</a:t>
            </a:r>
            <a:endParaRPr lang="en-US" altLang="zh-TW"/>
          </a:p>
          <a:p>
            <a:r>
              <a:rPr lang="zh-TW" altLang="en-US"/>
              <a:t>每一個元素以「映射」方式定義： </a:t>
            </a:r>
            <a:r>
              <a:rPr lang="en-US" altLang="zh-TW">
                <a:solidFill>
                  <a:srgbClr val="0000FF"/>
                </a:solidFill>
              </a:rPr>
              <a:t>key</a:t>
            </a:r>
            <a:r>
              <a:rPr lang="zh-TW" altLang="en-US">
                <a:solidFill>
                  <a:srgbClr val="0000FF"/>
                </a:solidFill>
              </a:rPr>
              <a:t> </a:t>
            </a:r>
            <a:r>
              <a:rPr lang="en-US" altLang="zh-TW">
                <a:solidFill>
                  <a:srgbClr val="0000FF"/>
                </a:solidFill>
              </a:rPr>
              <a:t>:</a:t>
            </a:r>
            <a:r>
              <a:rPr lang="zh-TW" altLang="en-US">
                <a:solidFill>
                  <a:srgbClr val="0000FF"/>
                </a:solidFill>
              </a:rPr>
              <a:t> </a:t>
            </a:r>
            <a:r>
              <a:rPr lang="en-US" altLang="zh-TW">
                <a:solidFill>
                  <a:srgbClr val="0000FF"/>
                </a:solidFill>
              </a:rPr>
              <a:t>value</a:t>
            </a:r>
          </a:p>
          <a:p>
            <a:pPr lvl="1"/>
            <a:r>
              <a:rPr lang="en-US" altLang="zh-TW"/>
              <a:t>key</a:t>
            </a:r>
            <a:r>
              <a:rPr lang="zh-TW" altLang="en-US"/>
              <a:t>必須為不可變的資料型態</a:t>
            </a:r>
            <a:r>
              <a:rPr lang="en-US" altLang="zh-TW"/>
              <a:t>(int</a:t>
            </a:r>
            <a:r>
              <a:rPr lang="zh-TW" altLang="en-US"/>
              <a:t>、</a:t>
            </a:r>
            <a:r>
              <a:rPr lang="en-US" altLang="zh-TW"/>
              <a:t>float</a:t>
            </a:r>
            <a:r>
              <a:rPr lang="zh-TW" altLang="en-US"/>
              <a:t>、</a:t>
            </a:r>
            <a:r>
              <a:rPr lang="en-US" altLang="zh-TW"/>
              <a:t>str....)</a:t>
            </a:r>
          </a:p>
          <a:p>
            <a:pPr lvl="1"/>
            <a:r>
              <a:rPr lang="zh-TW" altLang="en-US"/>
              <a:t>字典中的</a:t>
            </a:r>
            <a:r>
              <a:rPr lang="en-US" altLang="zh-TW"/>
              <a:t>key</a:t>
            </a:r>
            <a:r>
              <a:rPr lang="zh-TW" altLang="en-US"/>
              <a:t>必須是唯一 </a:t>
            </a:r>
            <a:r>
              <a:rPr lang="en-US" altLang="zh-TW"/>
              <a:t>(</a:t>
            </a:r>
            <a:r>
              <a:rPr lang="zh-TW" altLang="en-US"/>
              <a:t>找尋資料的參考值</a:t>
            </a:r>
            <a:r>
              <a:rPr lang="en-US" altLang="zh-TW"/>
              <a:t>)</a:t>
            </a:r>
          </a:p>
          <a:p>
            <a:r>
              <a:rPr lang="zh-TW" altLang="en-US"/>
              <a:t>建立字典方法 </a:t>
            </a:r>
            <a:r>
              <a:rPr lang="en-US" altLang="zh-TW"/>
              <a:t>(</a:t>
            </a:r>
            <a:r>
              <a:rPr lang="zh-TW" altLang="en-US"/>
              <a:t>左右以大括號定義</a:t>
            </a:r>
            <a:r>
              <a:rPr lang="en-US" altLang="zh-TW"/>
              <a:t>)</a:t>
            </a:r>
          </a:p>
          <a:p>
            <a:pPr lvl="1"/>
            <a:r>
              <a:rPr lang="pt-BR" altLang="zh-TW"/>
              <a:t>d = {"a": 11, "b":22, "c":33}</a:t>
            </a:r>
          </a:p>
          <a:p>
            <a:pPr lvl="1"/>
            <a:r>
              <a:rPr lang="en-US" altLang="zh-TW"/>
              <a:t>s = {1: "</a:t>
            </a:r>
            <a:r>
              <a:rPr lang="zh-TW" altLang="en-US"/>
              <a:t>陳傑憲</a:t>
            </a:r>
            <a:r>
              <a:rPr lang="en-US" altLang="zh-TW"/>
              <a:t>", 2: "</a:t>
            </a:r>
            <a:r>
              <a:rPr lang="zh-TW" altLang="en-US"/>
              <a:t>江坤宇</a:t>
            </a:r>
            <a:r>
              <a:rPr lang="en-US" altLang="zh-TW"/>
              <a:t>", 3: "</a:t>
            </a:r>
            <a:r>
              <a:rPr lang="zh-TW" altLang="en-US"/>
              <a:t>張育成</a:t>
            </a:r>
            <a:r>
              <a:rPr lang="en-US" altLang="zh-TW"/>
              <a:t>"}</a:t>
            </a:r>
          </a:p>
          <a:p>
            <a:r>
              <a:rPr lang="zh-TW" altLang="en-US"/>
              <a:t>讀取字典的資料，利用 </a:t>
            </a:r>
            <a:r>
              <a:rPr lang="en-US" altLang="zh-TW"/>
              <a:t>key </a:t>
            </a:r>
            <a:r>
              <a:rPr lang="zh-TW" altLang="en-US"/>
              <a:t>作為索引</a:t>
            </a:r>
            <a:endParaRPr lang="en-US" altLang="zh-TW"/>
          </a:p>
          <a:p>
            <a:pPr lvl="1"/>
            <a:r>
              <a:rPr lang="en-US" altLang="zh-TW"/>
              <a:t>d[‘a’] </a:t>
            </a:r>
            <a:r>
              <a:rPr lang="en-US" altLang="zh-TW">
                <a:sym typeface="Wingdings" panose="05000000000000000000" pitchFamily="2" charset="2"/>
              </a:rPr>
              <a:t> 11</a:t>
            </a: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s[2]  ‘</a:t>
            </a:r>
            <a:r>
              <a:rPr lang="zh-TW" altLang="en-US">
                <a:sym typeface="Wingdings" panose="05000000000000000000" pitchFamily="2" charset="2"/>
              </a:rPr>
              <a:t>江坤宇</a:t>
            </a:r>
            <a:r>
              <a:rPr lang="en-US" altLang="zh-TW">
                <a:sym typeface="Wingdings" panose="05000000000000000000" pitchFamily="2" charset="2"/>
              </a:rPr>
              <a:t>’</a:t>
            </a:r>
            <a:endParaRPr lang="en-US" altLang="zh-TW"/>
          </a:p>
          <a:p>
            <a:r>
              <a:rPr lang="zh-TW" altLang="en-US"/>
              <a:t>新增一筆資料</a:t>
            </a:r>
            <a:endParaRPr lang="en-US" altLang="zh-TW"/>
          </a:p>
          <a:p>
            <a:pPr lvl="1"/>
            <a:r>
              <a:rPr lang="en-US" altLang="zh-TW" sz="2400"/>
              <a:t> </a:t>
            </a:r>
            <a:r>
              <a:rPr lang="en-US" altLang="zh-TW"/>
              <a:t>s[4] = ‘</a:t>
            </a:r>
            <a:r>
              <a:rPr lang="zh-TW" altLang="en-US"/>
              <a:t>徐若曦</a:t>
            </a:r>
            <a:r>
              <a:rPr lang="en-US" altLang="zh-TW"/>
              <a:t>’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#{1: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陳傑憲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2: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江坤宇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3: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張育成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4: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徐若曦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'}</a:t>
            </a:r>
            <a:endParaRPr lang="zh-TW" alt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/>
              <a:t>修改內容</a:t>
            </a:r>
            <a:endParaRPr lang="en-US" altLang="zh-TW"/>
          </a:p>
          <a:p>
            <a:pPr lvl="1"/>
            <a:r>
              <a:rPr lang="en-US" altLang="zh-TW"/>
              <a:t>s[2] ="</a:t>
            </a:r>
            <a:r>
              <a:rPr lang="zh-TW" altLang="en-US"/>
              <a:t>張振瑀</a:t>
            </a:r>
            <a:r>
              <a:rPr lang="en-US" altLang="zh-TW"/>
              <a:t>“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#{1: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陳傑憲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2: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張振瑀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3: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張育成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4: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徐若曦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'}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A35B69-8C8D-4488-B2A9-AD6D92C9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1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B2431-89D2-4FC5-1BEF-4AA74B05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字典操作方法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E39E434-F186-86AB-8B14-A96D5585C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477565"/>
              </p:ext>
            </p:extLst>
          </p:nvPr>
        </p:nvGraphicFramePr>
        <p:xfrm>
          <a:off x="838201" y="1840230"/>
          <a:ext cx="10515597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497">
                  <a:extLst>
                    <a:ext uri="{9D8B030D-6E8A-4147-A177-3AD203B41FA5}">
                      <a16:colId xmlns:a16="http://schemas.microsoft.com/office/drawing/2014/main" val="825258940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1950090651"/>
                    </a:ext>
                  </a:extLst>
                </a:gridCol>
                <a:gridCol w="3416300">
                  <a:extLst>
                    <a:ext uri="{9D8B030D-6E8A-4147-A177-3AD203B41FA5}">
                      <a16:colId xmlns:a16="http://schemas.microsoft.com/office/drawing/2014/main" val="126503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字典方法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執行結果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61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a.clear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刪除字典所有資料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print(a) #{}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2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a.copy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拷貝字典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b = </a:t>
                      </a:r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a.copy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(); print(b)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27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a.get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(key)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key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的內容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(value)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a.get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(“b”)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77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a.items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回傳字典中每一個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key, value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a.items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([“a”, 111], [“b”, 222], [“c”, 333], [“d”, 444])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4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a.keys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回傳字典中每一個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a.keys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[(“a”, “b”, “c”, “d”)]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46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a.values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回傳字典中每一個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value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a.values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[(111,222,333,444)]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12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a.pop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(key)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回傳字典中某一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的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vaule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，並刪除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key:value</a:t>
                      </a:r>
                      <a:endParaRPr lang="en-US" altLang="zh-TW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a.pop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(“c”)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58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a.popitem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回傳字典中最後輸入的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key:vaule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，並刪除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a.popitem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8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a.fromkeys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keylist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, default)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由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keylist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建立字典，並設定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default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a.fromkeys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([1,2,3], “</a:t>
                      </a:r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aaa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”)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69773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4B3F3BE0-2CDF-A8B7-A927-CF9AB54F67A6}"/>
              </a:ext>
            </a:extLst>
          </p:cNvPr>
          <p:cNvSpPr txBox="1"/>
          <p:nvPr/>
        </p:nvSpPr>
        <p:spPr>
          <a:xfrm>
            <a:off x="838203" y="1288385"/>
            <a:ext cx="825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/>
              <a:t>設定一個字典資料結構 </a:t>
            </a:r>
            <a:r>
              <a:rPr kumimoji="1" lang="en-US" altLang="zh-TW" sz="2400" dirty="0"/>
              <a:t>a = {“a”:111, “b”: 222, “c”:333, “d”:444}</a:t>
            </a:r>
            <a:endParaRPr kumimoji="1"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DD9D80-5A04-40F9-933A-B05DD7E7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3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356" y="1508171"/>
            <a:ext cx="2024047" cy="207282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/>
          <p:nvPr/>
        </p:nvSpPr>
        <p:spPr>
          <a:xfrm>
            <a:off x="4766872" y="764498"/>
            <a:ext cx="2608289" cy="368758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28575" cap="flat" cmpd="sng">
            <a:solidFill>
              <a:srgbClr val="42719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6"/>
          <p:cNvPicPr preferRelativeResize="0"/>
          <p:nvPr/>
        </p:nvPicPr>
        <p:blipFill rotWithShape="1">
          <a:blip r:embed="rId5">
            <a:alphaModFix/>
          </a:blip>
          <a:srcRect l="12334" t="11766" r="11183" b="12021"/>
          <a:stretch/>
        </p:blipFill>
        <p:spPr>
          <a:xfrm>
            <a:off x="5487587" y="976019"/>
            <a:ext cx="1068037" cy="106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5023" y="3432747"/>
            <a:ext cx="1213165" cy="862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16"/>
          <p:cNvCxnSpPr/>
          <p:nvPr/>
        </p:nvCxnSpPr>
        <p:spPr>
          <a:xfrm>
            <a:off x="6246455" y="2040322"/>
            <a:ext cx="1" cy="1392425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59" name="Google Shape;259;p16"/>
          <p:cNvCxnSpPr/>
          <p:nvPr/>
        </p:nvCxnSpPr>
        <p:spPr>
          <a:xfrm>
            <a:off x="5724297" y="2091959"/>
            <a:ext cx="1" cy="1392425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60" name="Google Shape;260;p16"/>
          <p:cNvSpPr/>
          <p:nvPr/>
        </p:nvSpPr>
        <p:spPr>
          <a:xfrm>
            <a:off x="3807502" y="2293495"/>
            <a:ext cx="764499" cy="8244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28064" y="2250241"/>
            <a:ext cx="785813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54744" y="2544581"/>
            <a:ext cx="1200390" cy="8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23178" y="728732"/>
            <a:ext cx="1797886" cy="134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 descr="DS418 | 群暉科技Synology Inc.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26344" y="5463103"/>
            <a:ext cx="2130561" cy="127578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5517568" y="4503715"/>
            <a:ext cx="854440" cy="1084294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7904499" y="2375941"/>
            <a:ext cx="764499" cy="8244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6" descr="New Website and Business Value Assessment - FLIPWEB 數位資產部落格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15986" y="3801460"/>
            <a:ext cx="2212270" cy="1244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6"/>
          <p:cNvSpPr txBox="1"/>
          <p:nvPr/>
        </p:nvSpPr>
        <p:spPr>
          <a:xfrm>
            <a:off x="1595645" y="3923393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程式開發</a:t>
            </a:r>
            <a:endParaRPr/>
          </a:p>
        </p:txBody>
      </p:sp>
      <p:sp>
        <p:nvSpPr>
          <p:cNvPr id="269" name="Google Shape;269;p16"/>
          <p:cNvSpPr txBox="1"/>
          <p:nvPr/>
        </p:nvSpPr>
        <p:spPr>
          <a:xfrm>
            <a:off x="6902221" y="5916517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資料儲存</a:t>
            </a:r>
            <a:endParaRPr/>
          </a:p>
        </p:txBody>
      </p:sp>
      <p:sp>
        <p:nvSpPr>
          <p:cNvPr id="270" name="Google Shape;270;p16"/>
          <p:cNvSpPr txBox="1"/>
          <p:nvPr/>
        </p:nvSpPr>
        <p:spPr>
          <a:xfrm>
            <a:off x="3365936" y="3184518"/>
            <a:ext cx="15072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電腦處理</a:t>
            </a:r>
            <a:endParaRPr sz="1600" dirty="0"/>
          </a:p>
        </p:txBody>
      </p:sp>
      <p:sp>
        <p:nvSpPr>
          <p:cNvPr id="271" name="Google Shape;271;p16"/>
          <p:cNvSpPr txBox="1"/>
          <p:nvPr/>
        </p:nvSpPr>
        <p:spPr>
          <a:xfrm>
            <a:off x="8711831" y="5326399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軟體應用</a:t>
            </a:r>
            <a:endParaRPr/>
          </a:p>
        </p:txBody>
      </p:sp>
      <p:sp>
        <p:nvSpPr>
          <p:cNvPr id="272" name="Google Shape;272;p16"/>
          <p:cNvSpPr txBox="1"/>
          <p:nvPr/>
        </p:nvSpPr>
        <p:spPr>
          <a:xfrm>
            <a:off x="4103340" y="242739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機器語言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35BDDC-52BA-4F06-985F-0EACEEBD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利用 </a:t>
            </a:r>
            <a:r>
              <a:rPr lang="en-US" altLang="zh-TW" dirty="0"/>
              <a:t>for </a:t>
            </a:r>
            <a:r>
              <a:rPr lang="zh-TW" altLang="en-US" dirty="0"/>
              <a:t>迴圈讀取字典中的資料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 dirty="0"/>
              <a:t>dict1 = {“a”:111, “b”:222, “c”:333}</a:t>
            </a:r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a</a:t>
            </a:r>
            <a:r>
              <a:rPr lang="en-US" altLang="zh-TW" b="1" dirty="0"/>
              <a:t> in dict1.</a:t>
            </a:r>
            <a:r>
              <a:rPr lang="en-US" altLang="zh-TW" b="1" dirty="0">
                <a:solidFill>
                  <a:srgbClr val="0000FF"/>
                </a:solidFill>
              </a:rPr>
              <a:t>items()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每筆資料以清單 </a:t>
            </a:r>
            <a:r>
              <a:rPr lang="en-US" altLang="zh-TW" b="1" dirty="0">
                <a:solidFill>
                  <a:srgbClr val="C00000"/>
                </a:solidFill>
              </a:rPr>
              <a:t>a</a:t>
            </a:r>
            <a:r>
              <a:rPr lang="en-US" altLang="zh-TW" b="1" dirty="0">
                <a:solidFill>
                  <a:srgbClr val="00B050"/>
                </a:solidFill>
              </a:rPr>
              <a:t> </a:t>
            </a:r>
            <a:r>
              <a:rPr lang="zh-TW" altLang="en-US" b="1" dirty="0">
                <a:solidFill>
                  <a:srgbClr val="00B050"/>
                </a:solidFill>
              </a:rPr>
              <a:t>形式讀出</a:t>
            </a:r>
            <a:endParaRPr lang="en-US" altLang="zh-TW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    print(a[0], a[1])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k, v </a:t>
            </a:r>
            <a:r>
              <a:rPr lang="en-US" altLang="zh-TW" b="1" dirty="0"/>
              <a:t>in dict1.</a:t>
            </a:r>
            <a:r>
              <a:rPr lang="en-US" altLang="zh-TW" b="1" dirty="0">
                <a:solidFill>
                  <a:srgbClr val="0000FF"/>
                </a:solidFill>
              </a:rPr>
              <a:t>items()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每筆資料以 </a:t>
            </a:r>
            <a:r>
              <a:rPr lang="en-US" altLang="zh-TW" b="1" dirty="0">
                <a:solidFill>
                  <a:srgbClr val="00B050"/>
                </a:solidFill>
              </a:rPr>
              <a:t>k, v </a:t>
            </a:r>
            <a:r>
              <a:rPr lang="zh-TW" altLang="en-US" b="1" dirty="0">
                <a:solidFill>
                  <a:srgbClr val="00B050"/>
                </a:solidFill>
              </a:rPr>
              <a:t>變數讀出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    print(k, v)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v</a:t>
            </a:r>
            <a:r>
              <a:rPr lang="en-US" altLang="zh-TW" b="1" dirty="0"/>
              <a:t> in dict1.</a:t>
            </a:r>
            <a:r>
              <a:rPr lang="en-US" altLang="zh-TW" b="1" dirty="0">
                <a:solidFill>
                  <a:srgbClr val="0000FF"/>
                </a:solidFill>
              </a:rPr>
              <a:t>values()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讀出每筆資料的</a:t>
            </a:r>
            <a:r>
              <a:rPr lang="zh-TW" altLang="en-US" b="1" dirty="0">
                <a:solidFill>
                  <a:srgbClr val="C00000"/>
                </a:solidFill>
              </a:rPr>
              <a:t>值</a:t>
            </a:r>
            <a:endParaRPr lang="en-US" altLang="zh-TW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    print(v)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k</a:t>
            </a:r>
            <a:r>
              <a:rPr lang="en-US" altLang="zh-TW" b="1" dirty="0"/>
              <a:t> in dict1.</a:t>
            </a:r>
            <a:r>
              <a:rPr lang="en-US" altLang="zh-TW" b="1" dirty="0">
                <a:solidFill>
                  <a:srgbClr val="0000FF"/>
                </a:solidFill>
              </a:rPr>
              <a:t>keys()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讀出每筆資料的</a:t>
            </a:r>
            <a:r>
              <a:rPr lang="zh-TW" altLang="en-US" b="1" dirty="0">
                <a:solidFill>
                  <a:srgbClr val="C00000"/>
                </a:solidFill>
              </a:rPr>
              <a:t>鍵值</a:t>
            </a:r>
            <a:endParaRPr lang="en-US" altLang="zh-TW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    print(k)</a:t>
            </a:r>
            <a:endParaRPr lang="zh-TW" altLang="en-US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73DF26-482F-4D43-A611-06D2A97B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61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7EF5C-DFE9-4315-A83B-D1AA5F21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C6A16-CF3A-42C5-996E-07CA7E60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3"/>
            <a:ext cx="10515600" cy="2090058"/>
          </a:xfrm>
        </p:spPr>
        <p:txBody>
          <a:bodyPr/>
          <a:lstStyle/>
          <a:p>
            <a:r>
              <a:rPr lang="en-US" altLang="zh-TW"/>
              <a:t>s = {1: '</a:t>
            </a:r>
            <a:r>
              <a:rPr lang="zh-TW" altLang="en-US"/>
              <a:t>陳傑憲</a:t>
            </a:r>
            <a:r>
              <a:rPr lang="en-US" altLang="zh-TW"/>
              <a:t>', 2: '</a:t>
            </a:r>
            <a:r>
              <a:rPr lang="zh-TW" altLang="en-US"/>
              <a:t>張振瑀</a:t>
            </a:r>
            <a:r>
              <a:rPr lang="en-US" altLang="zh-TW"/>
              <a:t>', 3: '</a:t>
            </a:r>
            <a:r>
              <a:rPr lang="zh-TW" altLang="en-US"/>
              <a:t>張育成</a:t>
            </a:r>
            <a:r>
              <a:rPr lang="en-US" altLang="zh-TW"/>
              <a:t>', 4: '</a:t>
            </a:r>
            <a:r>
              <a:rPr lang="zh-TW" altLang="en-US"/>
              <a:t>徐若曦</a:t>
            </a:r>
            <a:r>
              <a:rPr lang="en-US" altLang="zh-TW"/>
              <a:t>’}</a:t>
            </a:r>
          </a:p>
          <a:p>
            <a:r>
              <a:rPr lang="en-US" altLang="zh-TW"/>
              <a:t>s.items()</a:t>
            </a:r>
          </a:p>
          <a:p>
            <a:pPr marL="0" indent="0">
              <a:buNone/>
            </a:pPr>
            <a:r>
              <a:rPr lang="en-US" altLang="zh-TW"/>
              <a:t>   dict_items([(1, '</a:t>
            </a:r>
            <a:r>
              <a:rPr lang="zh-TW" altLang="en-US"/>
              <a:t>陳傑憲</a:t>
            </a:r>
            <a:r>
              <a:rPr lang="en-US" altLang="zh-TW"/>
              <a:t>'), (2, '</a:t>
            </a:r>
            <a:r>
              <a:rPr lang="zh-TW" altLang="en-US"/>
              <a:t>張振瑀</a:t>
            </a:r>
            <a:r>
              <a:rPr lang="en-US" altLang="zh-TW"/>
              <a:t>'), (3, '</a:t>
            </a:r>
            <a:r>
              <a:rPr lang="zh-TW" altLang="en-US"/>
              <a:t>張育成</a:t>
            </a:r>
            <a:r>
              <a:rPr lang="en-US" altLang="zh-TW"/>
              <a:t>'), (4, '</a:t>
            </a:r>
            <a:r>
              <a:rPr lang="zh-TW" altLang="en-US"/>
              <a:t>徐若曦</a:t>
            </a:r>
            <a:r>
              <a:rPr lang="en-US" altLang="zh-TW"/>
              <a:t>’)]) </a:t>
            </a:r>
          </a:p>
          <a:p>
            <a:pPr marL="0" indent="0">
              <a:buNone/>
            </a:pPr>
            <a:r>
              <a:rPr lang="en-US" altLang="zh-TW"/>
              <a:t>   &lt;class ‘dict_items’&gt;</a:t>
            </a:r>
          </a:p>
          <a:p>
            <a:pPr marL="0" indent="0">
              <a:buNone/>
            </a:pP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42983E-E96F-4159-808F-42289D29934F}"/>
              </a:ext>
            </a:extLst>
          </p:cNvPr>
          <p:cNvSpPr txBox="1"/>
          <p:nvPr/>
        </p:nvSpPr>
        <p:spPr>
          <a:xfrm>
            <a:off x="1187449" y="3384550"/>
            <a:ext cx="289560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>
                <a:latin typeface="Consolas" panose="020B0609020204030204" pitchFamily="49" charset="0"/>
              </a:rPr>
              <a:t> p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TW">
                <a:latin typeface="Consolas" panose="020B0609020204030204" pitchFamily="49" charset="0"/>
              </a:rPr>
              <a:t> s.items():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>
                <a:latin typeface="Consolas" panose="020B0609020204030204" pitchFamily="49" charset="0"/>
              </a:rPr>
              <a:t>(p)</a:t>
            </a:r>
          </a:p>
          <a:p>
            <a:endParaRPr lang="en-US" altLang="zh-TW"/>
          </a:p>
          <a:p>
            <a:r>
              <a:rPr lang="en-US" altLang="zh-TW"/>
              <a:t>#(1, '</a:t>
            </a:r>
            <a:r>
              <a:rPr lang="zh-TW" altLang="en-US"/>
              <a:t>陳傑憲</a:t>
            </a:r>
            <a:r>
              <a:rPr lang="en-US" altLang="zh-TW"/>
              <a:t>’)</a:t>
            </a:r>
          </a:p>
          <a:p>
            <a:r>
              <a:rPr lang="en-US" altLang="zh-TW"/>
              <a:t>#(2, '</a:t>
            </a:r>
            <a:r>
              <a:rPr lang="zh-TW" altLang="en-US"/>
              <a:t>張振瑀</a:t>
            </a:r>
            <a:r>
              <a:rPr lang="en-US" altLang="zh-TW"/>
              <a:t>’)</a:t>
            </a:r>
          </a:p>
          <a:p>
            <a:r>
              <a:rPr lang="en-US" altLang="zh-TW"/>
              <a:t>#(3, '</a:t>
            </a:r>
            <a:r>
              <a:rPr lang="zh-TW" altLang="en-US"/>
              <a:t>張育成</a:t>
            </a:r>
            <a:r>
              <a:rPr lang="en-US" altLang="zh-TW"/>
              <a:t>’)</a:t>
            </a:r>
          </a:p>
          <a:p>
            <a:r>
              <a:rPr lang="en-US" altLang="zh-TW"/>
              <a:t>#(4, '</a:t>
            </a:r>
            <a:r>
              <a:rPr lang="zh-TW" altLang="en-US"/>
              <a:t>徐若曦</a:t>
            </a:r>
            <a:r>
              <a:rPr lang="en-US" altLang="zh-TW"/>
              <a:t>')</a:t>
            </a:r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E682340-64B0-468E-85AA-46C95FD7BBD5}"/>
              </a:ext>
            </a:extLst>
          </p:cNvPr>
          <p:cNvSpPr txBox="1"/>
          <p:nvPr/>
        </p:nvSpPr>
        <p:spPr>
          <a:xfrm>
            <a:off x="4432298" y="3340099"/>
            <a:ext cx="311150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>
                <a:latin typeface="Consolas" panose="020B0609020204030204" pitchFamily="49" charset="0"/>
              </a:rPr>
              <a:t> p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TW">
                <a:latin typeface="Consolas" panose="020B0609020204030204" pitchFamily="49" charset="0"/>
              </a:rPr>
              <a:t> s.items():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>
                <a:latin typeface="Consolas" panose="020B0609020204030204" pitchFamily="49" charset="0"/>
              </a:rPr>
              <a:t>(p[0], p[1])</a:t>
            </a:r>
          </a:p>
          <a:p>
            <a:endParaRPr lang="en-US" altLang="zh-TW"/>
          </a:p>
          <a:p>
            <a:r>
              <a:rPr lang="en-US" altLang="zh-TW"/>
              <a:t>#1 </a:t>
            </a:r>
            <a:r>
              <a:rPr lang="zh-TW" altLang="en-US"/>
              <a:t>陳傑憲</a:t>
            </a:r>
          </a:p>
          <a:p>
            <a:r>
              <a:rPr lang="en-US" altLang="zh-TW"/>
              <a:t>#2 </a:t>
            </a:r>
            <a:r>
              <a:rPr lang="zh-TW" altLang="en-US"/>
              <a:t>張振瑀</a:t>
            </a:r>
          </a:p>
          <a:p>
            <a:r>
              <a:rPr lang="en-US" altLang="zh-TW"/>
              <a:t>#3 </a:t>
            </a:r>
            <a:r>
              <a:rPr lang="zh-TW" altLang="en-US"/>
              <a:t>張育成</a:t>
            </a:r>
          </a:p>
          <a:p>
            <a:r>
              <a:rPr lang="en-US" altLang="zh-TW"/>
              <a:t>#4 </a:t>
            </a:r>
            <a:r>
              <a:rPr lang="zh-TW" altLang="en-US"/>
              <a:t>徐若曦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4DE78-8823-496C-B475-87E2CAC0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9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</a:t>
            </a:r>
            <a:r>
              <a:rPr lang="en-US" altLang="zh-TW" dirty="0"/>
              <a:t>(set)</a:t>
            </a:r>
            <a:r>
              <a:rPr lang="zh-TW" altLang="en-US" dirty="0"/>
              <a:t>資料結構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集合中的元素無排列順序且</a:t>
            </a:r>
            <a:r>
              <a:rPr lang="zh-TW" altLang="en-US" u="sng" dirty="0"/>
              <a:t>元素不會重複</a:t>
            </a:r>
            <a:endParaRPr lang="en-US" altLang="zh-TW" u="sng" dirty="0"/>
          </a:p>
          <a:p>
            <a:r>
              <a:rPr lang="zh-TW" altLang="en-US" dirty="0"/>
              <a:t>使用</a:t>
            </a:r>
            <a:r>
              <a:rPr lang="en-US" altLang="zh-TW" dirty="0"/>
              <a:t>{ }</a:t>
            </a:r>
            <a:r>
              <a:rPr lang="zh-TW" altLang="en-US" dirty="0"/>
              <a:t>建立集合，元素間以「，」隔開</a:t>
            </a:r>
            <a:endParaRPr lang="en-US" altLang="zh-TW" dirty="0"/>
          </a:p>
          <a:p>
            <a:r>
              <a:rPr lang="en-US" altLang="zh-TW" dirty="0" err="1"/>
              <a:t>eg</a:t>
            </a:r>
            <a:r>
              <a:rPr lang="en-US" altLang="zh-TW" dirty="0"/>
              <a:t>., a = {1, 2, 3, 4, 5}</a:t>
            </a:r>
          </a:p>
          <a:p>
            <a:pPr lvl="1"/>
            <a:r>
              <a:rPr lang="en-US" altLang="zh-TW" sz="2400" dirty="0"/>
              <a:t>print(type(a)) </a:t>
            </a:r>
            <a:r>
              <a:rPr lang="en-US" altLang="zh-TW" sz="2400" dirty="0">
                <a:solidFill>
                  <a:srgbClr val="00B050"/>
                </a:solidFill>
              </a:rPr>
              <a:t># &lt;class ‘set’&gt;</a:t>
            </a:r>
          </a:p>
          <a:p>
            <a:pPr lvl="1"/>
            <a:r>
              <a:rPr lang="en-US" altLang="zh-TW" sz="2400" dirty="0"/>
              <a:t>print(a[1]) </a:t>
            </a:r>
            <a:r>
              <a:rPr lang="en-US" altLang="zh-TW" sz="2400" dirty="0">
                <a:solidFill>
                  <a:srgbClr val="FF0000"/>
                </a:solidFill>
              </a:rPr>
              <a:t>#</a:t>
            </a:r>
            <a:r>
              <a:rPr lang="en-US" altLang="zh-TW" sz="2400" dirty="0" err="1">
                <a:solidFill>
                  <a:srgbClr val="FF0000"/>
                </a:solidFill>
              </a:rPr>
              <a:t>typeerror</a:t>
            </a:r>
            <a:r>
              <a:rPr lang="en-US" altLang="zh-TW" sz="2400" dirty="0">
                <a:solidFill>
                  <a:srgbClr val="FF0000"/>
                </a:solidFill>
              </a:rPr>
              <a:t>: ‘set object is not </a:t>
            </a:r>
            <a:r>
              <a:rPr lang="en-US" altLang="zh-TW" sz="2400" dirty="0" err="1">
                <a:solidFill>
                  <a:srgbClr val="FF0000"/>
                </a:solidFill>
              </a:rPr>
              <a:t>subscriptable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(</a:t>
            </a:r>
            <a:r>
              <a:rPr lang="zh-TW" altLang="en-US" sz="2400" dirty="0">
                <a:solidFill>
                  <a:srgbClr val="0000FF"/>
                </a:solidFill>
              </a:rPr>
              <a:t>元素無排列順序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zh-TW" dirty="0" err="1"/>
              <a:t>eg</a:t>
            </a:r>
            <a:r>
              <a:rPr lang="en-US" altLang="zh-TW" dirty="0"/>
              <a:t>., b = {1, 2, 3, 3, 4, 5, 4}</a:t>
            </a:r>
          </a:p>
          <a:p>
            <a:pPr lvl="1"/>
            <a:r>
              <a:rPr lang="en-US" altLang="zh-TW" sz="2400" dirty="0"/>
              <a:t>print(b) </a:t>
            </a:r>
            <a:r>
              <a:rPr lang="en-US" altLang="zh-TW" sz="2400" dirty="0">
                <a:solidFill>
                  <a:srgbClr val="00B050"/>
                </a:solidFill>
              </a:rPr>
              <a:t>#{1, 2, 3, 4, 5} </a:t>
            </a:r>
            <a:r>
              <a:rPr lang="en-US" altLang="zh-TW" sz="2400" dirty="0">
                <a:solidFill>
                  <a:srgbClr val="0000FF"/>
                </a:solidFill>
              </a:rPr>
              <a:t>(</a:t>
            </a:r>
            <a:r>
              <a:rPr lang="zh-TW" altLang="en-US" sz="2400" dirty="0">
                <a:solidFill>
                  <a:srgbClr val="0000FF"/>
                </a:solidFill>
              </a:rPr>
              <a:t>元素不會重複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</a:p>
          <a:p>
            <a:r>
              <a:rPr lang="zh-TW" altLang="en-US" dirty="0"/>
              <a:t>集合內只能放不可變的資料型態</a:t>
            </a:r>
            <a:r>
              <a:rPr lang="en-US" altLang="zh-TW" dirty="0"/>
              <a:t>(float</a:t>
            </a:r>
            <a:r>
              <a:rPr lang="zh-TW" altLang="en-US" dirty="0"/>
              <a:t>、</a:t>
            </a:r>
            <a:r>
              <a:rPr lang="en-US" altLang="zh-TW" dirty="0" err="1"/>
              <a:t>int</a:t>
            </a:r>
            <a:r>
              <a:rPr lang="zh-TW" altLang="en-US" dirty="0"/>
              <a:t>、</a:t>
            </a:r>
            <a:r>
              <a:rPr lang="en-US" altLang="zh-TW" dirty="0" err="1"/>
              <a:t>str</a:t>
            </a:r>
            <a:r>
              <a:rPr lang="zh-TW" altLang="en-US" dirty="0"/>
              <a:t>、</a:t>
            </a:r>
            <a:r>
              <a:rPr lang="en-US" altLang="zh-TW" dirty="0"/>
              <a:t>tuple....)</a:t>
            </a:r>
          </a:p>
          <a:p>
            <a:pPr lvl="1"/>
            <a:r>
              <a:rPr lang="zh-TW" altLang="en-US" sz="2400" dirty="0"/>
              <a:t>集合內不可放清單</a:t>
            </a:r>
            <a:r>
              <a:rPr lang="en-US" altLang="zh-TW" sz="2400" dirty="0"/>
              <a:t>(List)</a:t>
            </a:r>
            <a:endParaRPr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5BF959-0B25-47E6-A29F-3DC0F42E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15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= {1, 2, 3, 4, 5}, b = {3, 4, 5, 7, 9}</a:t>
            </a:r>
          </a:p>
          <a:p>
            <a:r>
              <a:rPr lang="zh-TW" altLang="en-US" dirty="0"/>
              <a:t>聯集「</a:t>
            </a:r>
            <a:r>
              <a:rPr lang="en-US" altLang="zh-TW" dirty="0"/>
              <a:t>|</a:t>
            </a:r>
            <a:r>
              <a:rPr lang="zh-TW" altLang="en-US" dirty="0"/>
              <a:t>」： </a:t>
            </a:r>
            <a:r>
              <a:rPr lang="en-US" altLang="zh-TW" dirty="0"/>
              <a:t>a | b </a:t>
            </a:r>
            <a:r>
              <a:rPr lang="en-US" altLang="zh-TW" dirty="0">
                <a:sym typeface="Wingdings" panose="05000000000000000000" pitchFamily="2" charset="2"/>
              </a:rPr>
              <a:t> {1, 2, 3, 4, 5, 7, 9}</a:t>
            </a:r>
          </a:p>
          <a:p>
            <a:r>
              <a:rPr lang="zh-TW" altLang="en-US" dirty="0"/>
              <a:t>交集「</a:t>
            </a:r>
            <a:r>
              <a:rPr lang="en-US" altLang="zh-TW" dirty="0"/>
              <a:t>&amp;</a:t>
            </a:r>
            <a:r>
              <a:rPr lang="zh-TW" altLang="en-US" dirty="0"/>
              <a:t>」：</a:t>
            </a:r>
            <a:r>
              <a:rPr lang="en-US" altLang="zh-TW" dirty="0" err="1"/>
              <a:t>a&amp;b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{3, 4, 5}</a:t>
            </a:r>
          </a:p>
          <a:p>
            <a:r>
              <a:rPr lang="zh-TW" altLang="en-US" dirty="0"/>
              <a:t>差集「</a:t>
            </a:r>
            <a:r>
              <a:rPr lang="en-US" altLang="zh-TW" dirty="0"/>
              <a:t>-</a:t>
            </a:r>
            <a:r>
              <a:rPr lang="zh-TW" altLang="en-US" dirty="0"/>
              <a:t>」：</a:t>
            </a:r>
            <a:r>
              <a:rPr lang="en-US" altLang="zh-TW" dirty="0"/>
              <a:t>a-b </a:t>
            </a:r>
            <a:r>
              <a:rPr lang="en-US" altLang="zh-TW" dirty="0">
                <a:sym typeface="Wingdings" panose="05000000000000000000" pitchFamily="2" charset="2"/>
              </a:rPr>
              <a:t> {1, 2}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1C6C74-79AB-4CA8-A5E0-B1D7EB64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5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集合方法 </a:t>
            </a:r>
            <a:r>
              <a:rPr lang="en-US" altLang="zh-TW" dirty="0"/>
              <a:t>(a = {1, 2, 3})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02291"/>
              </p:ext>
            </p:extLst>
          </p:nvPr>
        </p:nvGraphicFramePr>
        <p:xfrm>
          <a:off x="2019300" y="1742945"/>
          <a:ext cx="8940800" cy="2123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68537">
                  <a:extLst>
                    <a:ext uri="{9D8B030D-6E8A-4147-A177-3AD203B41FA5}">
                      <a16:colId xmlns:a16="http://schemas.microsoft.com/office/drawing/2014/main" val="3632090208"/>
                    </a:ext>
                  </a:extLst>
                </a:gridCol>
                <a:gridCol w="5529163">
                  <a:extLst>
                    <a:ext uri="{9D8B030D-6E8A-4147-A177-3AD203B41FA5}">
                      <a16:colId xmlns:a16="http://schemas.microsoft.com/office/drawing/2014/main" val="2955528549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8726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方法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說明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結果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30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a.add</a:t>
                      </a:r>
                      <a:r>
                        <a:rPr lang="en-US" altLang="zh-TW" sz="1800" dirty="0"/>
                        <a:t>(5)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將 </a:t>
                      </a:r>
                      <a:r>
                        <a:rPr lang="en-US" altLang="zh-TW" sz="1800" dirty="0"/>
                        <a:t>5 </a:t>
                      </a:r>
                      <a:r>
                        <a:rPr lang="zh-TW" altLang="en-US" sz="1800" dirty="0"/>
                        <a:t>加入 </a:t>
                      </a:r>
                      <a:r>
                        <a:rPr lang="en-US" altLang="zh-TW" sz="1800" dirty="0"/>
                        <a:t>a </a:t>
                      </a:r>
                      <a:r>
                        <a:rPr lang="zh-TW" altLang="en-US" sz="1800" dirty="0"/>
                        <a:t>中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{1, 2, 3, 5}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86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a.copy</a:t>
                      </a:r>
                      <a:r>
                        <a:rPr lang="en-US" altLang="zh-TW" sz="1800" dirty="0"/>
                        <a:t>()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傳回 </a:t>
                      </a:r>
                      <a:r>
                        <a:rPr lang="en-US" altLang="zh-TW" sz="1800" dirty="0"/>
                        <a:t>a </a:t>
                      </a:r>
                      <a:r>
                        <a:rPr lang="zh-TW" altLang="en-US" sz="1800" dirty="0"/>
                        <a:t>的副本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b = </a:t>
                      </a:r>
                      <a:r>
                        <a:rPr lang="en-US" altLang="zh-TW" sz="1800" dirty="0" err="1"/>
                        <a:t>a.copy</a:t>
                      </a:r>
                      <a:r>
                        <a:rPr lang="en-US" altLang="zh-TW" sz="1800" dirty="0"/>
                        <a:t>()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759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a.remove</a:t>
                      </a:r>
                      <a:r>
                        <a:rPr lang="en-US" altLang="zh-TW" sz="1800" dirty="0"/>
                        <a:t>(5)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effectLst/>
                        </a:rPr>
                        <a:t>移除</a:t>
                      </a:r>
                      <a:r>
                        <a:rPr lang="en-US" altLang="zh-TW" sz="1800" kern="1200" baseline="0" dirty="0">
                          <a:effectLst/>
                        </a:rPr>
                        <a:t> a </a:t>
                      </a:r>
                      <a:r>
                        <a:rPr lang="zh-TW" altLang="en-US" sz="1800" kern="1200" dirty="0">
                          <a:effectLst/>
                        </a:rPr>
                        <a:t>中的</a:t>
                      </a:r>
                      <a:r>
                        <a:rPr lang="en-US" altLang="zh-TW" sz="1800" kern="1200" baseline="0" dirty="0">
                          <a:effectLst/>
                        </a:rPr>
                        <a:t> 5</a:t>
                      </a:r>
                      <a:r>
                        <a:rPr lang="zh-TW" altLang="en-US" sz="1800" kern="1200" dirty="0">
                          <a:effectLst/>
                        </a:rPr>
                        <a:t>，若找不到引發</a:t>
                      </a:r>
                      <a:r>
                        <a:rPr lang="en-US" altLang="zh-TW" sz="1800" kern="1200" dirty="0" err="1">
                          <a:effectLst/>
                        </a:rPr>
                        <a:t>KeyError</a:t>
                      </a:r>
                      <a:r>
                        <a:rPr lang="zh-TW" altLang="en-US" sz="1800" kern="1200" dirty="0">
                          <a:effectLst/>
                        </a:rPr>
                        <a:t>例外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{1, 2, 3}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46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a.pop</a:t>
                      </a:r>
                      <a:r>
                        <a:rPr lang="en-US" altLang="zh-TW" sz="1800" dirty="0"/>
                        <a:t>()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effectLst/>
                        </a:rPr>
                        <a:t>隨機傳回並移除一個資料項，</a:t>
                      </a:r>
                      <a:r>
                        <a:rPr lang="en-US" altLang="zh-TW" sz="1800" kern="1200" dirty="0">
                          <a:effectLst/>
                        </a:rPr>
                        <a:t>a</a:t>
                      </a:r>
                      <a:r>
                        <a:rPr lang="en-US" altLang="zh-TW" sz="1800" kern="1200" baseline="0" dirty="0">
                          <a:effectLst/>
                        </a:rPr>
                        <a:t> </a:t>
                      </a:r>
                      <a:r>
                        <a:rPr lang="zh-TW" altLang="en-US" sz="1800" kern="1200" dirty="0">
                          <a:effectLst/>
                        </a:rPr>
                        <a:t>為空集合時引發</a:t>
                      </a:r>
                      <a:r>
                        <a:rPr lang="en-US" altLang="zh-TW" sz="1800" kern="1200" dirty="0" err="1">
                          <a:effectLst/>
                        </a:rPr>
                        <a:t>KeyError</a:t>
                      </a:r>
                      <a:r>
                        <a:rPr lang="zh-TW" altLang="en-US" sz="1800" kern="1200" dirty="0">
                          <a:effectLst/>
                        </a:rPr>
                        <a:t>例外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</a:p>
                    <a:p>
                      <a:r>
                        <a:rPr lang="en-US" altLang="zh-TW" sz="1800" dirty="0"/>
                        <a:t>a={2,3}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4607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FF8BE7-9B58-4561-BAD5-3D23436D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86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FFC5A-FC61-47A1-A889-3821804D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資料排序</a:t>
            </a:r>
            <a:r>
              <a:rPr lang="en-US" altLang="zh-TW"/>
              <a:t>(sorting)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9C318-8CBC-4C54-89F4-F8E34924A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清單排序 </a:t>
            </a:r>
            <a:r>
              <a:rPr lang="en-US" altLang="zh-TW"/>
              <a:t>l1 = [5, 2, 9, 1]</a:t>
            </a:r>
          </a:p>
          <a:p>
            <a:pPr lvl="1"/>
            <a:r>
              <a:rPr lang="en-US" altLang="zh-TW"/>
              <a:t>l1.sort(reverse=</a:t>
            </a:r>
            <a:r>
              <a:rPr lang="en-US" altLang="zh-TW">
                <a:solidFill>
                  <a:srgbClr val="C00000"/>
                </a:solidFill>
              </a:rPr>
              <a:t>False</a:t>
            </a:r>
            <a:r>
              <a:rPr lang="en-US" altLang="zh-TW"/>
              <a:t>) </a:t>
            </a:r>
            <a:r>
              <a:rPr lang="zh-TW" altLang="en-US"/>
              <a:t>對 </a:t>
            </a:r>
            <a:r>
              <a:rPr lang="en-US" altLang="zh-TW"/>
              <a:t>l1 </a:t>
            </a:r>
            <a:r>
              <a:rPr lang="zh-TW" altLang="en-US"/>
              <a:t>進行由小到大排序</a:t>
            </a:r>
            <a:r>
              <a:rPr lang="en-US" altLang="zh-TW"/>
              <a:t>(</a:t>
            </a:r>
            <a:r>
              <a:rPr lang="zh-TW" altLang="en-US"/>
              <a:t>升序</a:t>
            </a:r>
            <a:r>
              <a:rPr lang="en-US" altLang="zh-TW"/>
              <a:t>)</a:t>
            </a:r>
            <a:r>
              <a:rPr lang="zh-TW" altLang="en-US"/>
              <a:t>，結果將改變 </a:t>
            </a:r>
            <a:r>
              <a:rPr lang="en-US" altLang="zh-TW"/>
              <a:t>l1</a:t>
            </a:r>
          </a:p>
          <a:p>
            <a:pPr lvl="1"/>
            <a:r>
              <a:rPr lang="en-US" altLang="zh-TW"/>
              <a:t>print(l1)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#[1, 2, 5, 9</a:t>
            </a:r>
            <a:r>
              <a:rPr lang="en-US" altLang="zh-TW"/>
              <a:t>]</a:t>
            </a:r>
            <a:r>
              <a:rPr lang="zh-TW" altLang="en-US"/>
              <a:t> </a:t>
            </a:r>
            <a:r>
              <a:rPr lang="zh-TW" altLang="en-US">
                <a:solidFill>
                  <a:srgbClr val="0000FF"/>
                </a:solidFill>
              </a:rPr>
              <a:t>數字排序</a:t>
            </a:r>
            <a:endParaRPr lang="en-US" altLang="zh-TW">
              <a:solidFill>
                <a:srgbClr val="0000FF"/>
              </a:solidFill>
            </a:endParaRPr>
          </a:p>
          <a:p>
            <a:pPr lvl="1"/>
            <a:endParaRPr lang="en-US" altLang="zh-TW" i="0">
              <a:solidFill>
                <a:srgbClr val="0055AA"/>
              </a:solidFill>
              <a:effectLst/>
              <a:latin typeface="Menlo"/>
            </a:endParaRPr>
          </a:p>
          <a:p>
            <a:pPr lvl="1"/>
            <a:r>
              <a:rPr lang="en-US" altLang="zh-TW" i="0">
                <a:solidFill>
                  <a:srgbClr val="0055AA"/>
                </a:solidFill>
                <a:effectLst/>
                <a:latin typeface="Menlo"/>
              </a:rPr>
              <a:t>aList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 = </a:t>
            </a:r>
            <a:r>
              <a:rPr lang="en-US" altLang="zh-TW" i="0">
                <a:solidFill>
                  <a:srgbClr val="808000"/>
                </a:solidFill>
                <a:effectLst/>
                <a:latin typeface="Menlo"/>
              </a:rPr>
              <a:t>[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123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Google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Runoob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Taobao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Facebook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00"/>
                </a:solidFill>
                <a:effectLst/>
                <a:latin typeface="Menlo"/>
              </a:rPr>
              <a:t>] </a:t>
            </a:r>
            <a:r>
              <a:rPr lang="zh-TW" altLang="en-US" i="0">
                <a:solidFill>
                  <a:srgbClr val="0000FF"/>
                </a:solidFill>
                <a:effectLst/>
                <a:latin typeface="Menlo"/>
              </a:rPr>
              <a:t>字串排序</a:t>
            </a:r>
            <a:endParaRPr lang="en-US" altLang="zh-TW" i="0">
              <a:solidFill>
                <a:srgbClr val="0000FF"/>
              </a:solidFill>
              <a:effectLst/>
              <a:latin typeface="Menlo"/>
            </a:endParaRPr>
          </a:p>
          <a:p>
            <a:pPr lvl="1"/>
            <a:r>
              <a:rPr lang="en-US" altLang="zh-TW"/>
              <a:t>aList.sort()</a:t>
            </a:r>
          </a:p>
          <a:p>
            <a:pPr lvl="1"/>
            <a:r>
              <a:rPr lang="en-US" altLang="zh-TW"/>
              <a:t>print(aList)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 ['123', 'Facebook', 'Google', 'Runoob', 'Taobao’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vowels = [‘e’, ‘a’, ‘u’, ‘o’, ‘I’]</a:t>
            </a:r>
          </a:p>
          <a:p>
            <a:pPr lvl="1"/>
            <a:r>
              <a:rPr lang="en-US" altLang="zh-TW"/>
              <a:t>vowels.sort(reverse=True)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由大到小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將序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zh-TW"/>
              <a:t>Print(vowels)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#[‘u’, ‘o’, ‘I’, ‘e’, ‘a’]</a:t>
            </a:r>
          </a:p>
          <a:p>
            <a:pPr lvl="1"/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7138C2-A33D-4A44-B880-B01929B8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2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83BB3-6715-5EE9-A8A4-20848CFF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排序函數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AAB557-60B4-0B32-BF87-D7D628AF5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利用 </a:t>
            </a:r>
            <a:r>
              <a:rPr kumimoji="1" lang="en-US" altLang="zh-TW" dirty="0"/>
              <a:t>sorted()</a:t>
            </a:r>
            <a:r>
              <a:rPr kumimoji="1" lang="zh-TW" altLang="en-US" dirty="0"/>
              <a:t>函數對清單、元組、字典</a:t>
            </a:r>
            <a:r>
              <a:rPr kumimoji="1" lang="en-US" altLang="zh-TW" dirty="0"/>
              <a:t>…</a:t>
            </a:r>
            <a:r>
              <a:rPr kumimoji="1" lang="zh-TW" altLang="en-US" dirty="0"/>
              <a:t>進行排序</a:t>
            </a:r>
            <a:endParaRPr kumimoji="1" lang="en-US" altLang="zh-TW" dirty="0"/>
          </a:p>
          <a:p>
            <a:r>
              <a:rPr kumimoji="1" lang="en-US" altLang="zh-TW" dirty="0"/>
              <a:t>sorted(</a:t>
            </a:r>
            <a:r>
              <a:rPr kumimoji="1" lang="en-US" altLang="zh-TW" dirty="0" err="1"/>
              <a:t>iterable</a:t>
            </a:r>
            <a:r>
              <a:rPr kumimoji="1" lang="en-US" altLang="zh-TW" dirty="0"/>
              <a:t> , </a:t>
            </a:r>
            <a:r>
              <a:rPr kumimoji="1" lang="en-US" altLang="zh-TW" dirty="0" err="1"/>
              <a:t>reterse</a:t>
            </a:r>
            <a:r>
              <a:rPr kumimoji="1" lang="en-US" altLang="zh-TW" dirty="0"/>
              <a:t>=False, key)</a:t>
            </a:r>
          </a:p>
          <a:p>
            <a:pPr lvl="1"/>
            <a:r>
              <a:rPr kumimoji="1" lang="en-US" altLang="zh-TW" sz="2400" dirty="0" err="1"/>
              <a:t>iterable</a:t>
            </a:r>
            <a:r>
              <a:rPr kumimoji="1" lang="en-US" altLang="zh-TW" sz="2400" dirty="0"/>
              <a:t>: </a:t>
            </a:r>
            <a:r>
              <a:rPr kumimoji="1" lang="zh-TW" altLang="en-US" sz="2400" dirty="0"/>
              <a:t>可重複執行的物件（如字串、元祖、清單 或 集合、字典、</a:t>
            </a:r>
            <a:r>
              <a:rPr kumimoji="1" lang="en-US" altLang="zh-TW" sz="2400" dirty="0"/>
              <a:t>…</a:t>
            </a:r>
            <a:r>
              <a:rPr kumimoji="1" lang="zh-TW" altLang="en-US" sz="2400" dirty="0"/>
              <a:t>）</a:t>
            </a:r>
            <a:endParaRPr kumimoji="1" lang="en-US" altLang="zh-TW" sz="2400" dirty="0"/>
          </a:p>
          <a:p>
            <a:pPr lvl="1"/>
            <a:r>
              <a:rPr kumimoji="1" lang="en-US" altLang="zh-TW" sz="2400" dirty="0"/>
              <a:t>reverse: True/False</a:t>
            </a:r>
            <a:r>
              <a:rPr kumimoji="1" lang="zh-TW" altLang="en-US" sz="2400" dirty="0"/>
              <a:t> 預設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下降</a:t>
            </a:r>
            <a:r>
              <a:rPr kumimoji="1" lang="en-US" altLang="zh-TW" sz="2400" dirty="0"/>
              <a:t>/</a:t>
            </a:r>
            <a:r>
              <a:rPr kumimoji="1" lang="zh-TW" altLang="en-US" sz="2400" dirty="0"/>
              <a:t>上升</a:t>
            </a:r>
            <a:r>
              <a:rPr kumimoji="1" lang="en-US" altLang="zh-TW" sz="2400" dirty="0"/>
              <a:t>)</a:t>
            </a:r>
          </a:p>
          <a:p>
            <a:pPr lvl="1"/>
            <a:r>
              <a:rPr kumimoji="1" lang="en-US" altLang="zh-TW" sz="2400" dirty="0"/>
              <a:t>key: </a:t>
            </a:r>
            <a:r>
              <a:rPr kumimoji="1" lang="zh-TW" altLang="en-US" sz="2400" dirty="0"/>
              <a:t>比較函數</a:t>
            </a:r>
            <a:endParaRPr kumimoji="1" lang="en-US" altLang="zh-TW" sz="2400" dirty="0"/>
          </a:p>
          <a:p>
            <a:r>
              <a:rPr kumimoji="1" lang="en-US" altLang="zh-TW" dirty="0"/>
              <a:t>sorted()</a:t>
            </a:r>
            <a:r>
              <a:rPr kumimoji="1" lang="zh-TW" altLang="en-US" dirty="0"/>
              <a:t>函數回傳一個排序完的物件</a:t>
            </a:r>
            <a:endParaRPr kumimoji="1" lang="en-US" altLang="zh-TW" dirty="0"/>
          </a:p>
          <a:p>
            <a:r>
              <a:rPr kumimoji="1" lang="en-US" altLang="zh-TW" dirty="0" err="1"/>
              <a:t>Eg.</a:t>
            </a:r>
            <a:r>
              <a:rPr kumimoji="1" lang="en-US" altLang="zh-TW" dirty="0"/>
              <a:t>, a = [2, 4, 6, 3, 1]</a:t>
            </a:r>
          </a:p>
          <a:p>
            <a:pPr lvl="1"/>
            <a:r>
              <a:rPr kumimoji="1" lang="en-US" altLang="zh-TW" sz="2400" dirty="0"/>
              <a:t>b = sorted(a) # b =[1, 2, 3, 4, 6]</a:t>
            </a:r>
            <a:endParaRPr kumimoji="1" lang="zh-TW" altLang="en-US" sz="24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FD3A18-680D-4B27-BB17-BE72A8A0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22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52E45-CB2E-BD79-A7B0-FC183584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字典排序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F5B5C3-A8BB-7414-2870-31C32260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/>
              <a:t>emp = {"mary":200, "john":500, "tom":300, "alice":400}</a:t>
            </a:r>
          </a:p>
          <a:p>
            <a:r>
              <a:rPr kumimoji="1" lang="en-US" altLang="zh-TW" b="1">
                <a:solidFill>
                  <a:srgbClr val="0000FF"/>
                </a:solidFill>
              </a:rPr>
              <a:t>sorted(</a:t>
            </a:r>
            <a:r>
              <a:rPr kumimoji="1" lang="en-US" altLang="zh-TW" b="1"/>
              <a:t>emp</a:t>
            </a:r>
            <a:r>
              <a:rPr kumimoji="1" lang="en-US" altLang="zh-TW" b="1">
                <a:solidFill>
                  <a:srgbClr val="0000FF"/>
                </a:solidFill>
              </a:rPr>
              <a:t>)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zh-TW" altLang="en-US" b="1">
                <a:solidFill>
                  <a:srgbClr val="0000FF"/>
                </a:solidFill>
              </a:rPr>
              <a:t>針對 </a:t>
            </a:r>
            <a:r>
              <a:rPr kumimoji="1" lang="en-US" altLang="zh-TW" b="1">
                <a:solidFill>
                  <a:srgbClr val="0000FF"/>
                </a:solidFill>
              </a:rPr>
              <a:t>emp </a:t>
            </a:r>
            <a:r>
              <a:rPr kumimoji="1" lang="zh-TW" altLang="en-US" b="1">
                <a:solidFill>
                  <a:srgbClr val="0000FF"/>
                </a:solidFill>
              </a:rPr>
              <a:t>的</a:t>
            </a:r>
            <a:r>
              <a:rPr kumimoji="1" lang="en-US" altLang="zh-TW" b="1">
                <a:solidFill>
                  <a:srgbClr val="0000FF"/>
                </a:solidFill>
              </a:rPr>
              <a:t> </a:t>
            </a:r>
            <a:r>
              <a:rPr kumimoji="1" lang="en-US" altLang="zh-TW" b="1" dirty="0">
                <a:solidFill>
                  <a:srgbClr val="0000FF"/>
                </a:solidFill>
              </a:rPr>
              <a:t>key </a:t>
            </a:r>
            <a:r>
              <a:rPr kumimoji="1" lang="zh-TW" altLang="en-US" b="1" dirty="0">
                <a:solidFill>
                  <a:srgbClr val="0000FF"/>
                </a:solidFill>
              </a:rPr>
              <a:t>排序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['alice', 'john', 'mary', 'tom’]</a:t>
            </a:r>
          </a:p>
          <a:p>
            <a:r>
              <a:rPr kumimoji="1" lang="en-US" altLang="zh-TW" b="1">
                <a:solidFill>
                  <a:srgbClr val="0000FF"/>
                </a:solidFill>
              </a:rPr>
              <a:t>sorted(emp.</a:t>
            </a:r>
            <a:r>
              <a:rPr kumimoji="1" lang="en-US" altLang="zh-TW" b="1" dirty="0" err="1"/>
              <a:t>items</a:t>
            </a:r>
            <a:r>
              <a:rPr kumimoji="1" lang="en-US" altLang="zh-TW" b="1" dirty="0"/>
              <a:t>()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[('alice', 400), ('john', 500), ('mary', 200), ('tom', 300)]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>
                <a:solidFill>
                  <a:srgbClr val="0000FF"/>
                </a:solidFill>
              </a:rPr>
              <a:t>sorted(</a:t>
            </a:r>
            <a:r>
              <a:rPr kumimoji="1" lang="en-US" altLang="zh-TW">
                <a:solidFill>
                  <a:srgbClr val="0000FF"/>
                </a:solidFill>
              </a:rPr>
              <a:t>emp</a:t>
            </a:r>
            <a:r>
              <a:rPr kumimoji="1" lang="en-US" altLang="zh-TW" b="1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/>
              <a:t>items</a:t>
            </a:r>
            <a:r>
              <a:rPr kumimoji="1" lang="en-US" altLang="zh-TW" b="1" dirty="0"/>
              <a:t>()</a:t>
            </a:r>
            <a:r>
              <a:rPr kumimoji="1" lang="en-US" altLang="zh-TW" b="1" dirty="0">
                <a:solidFill>
                  <a:srgbClr val="0000FF"/>
                </a:solidFill>
              </a:rPr>
              <a:t>, key=</a:t>
            </a:r>
            <a:r>
              <a:rPr kumimoji="1" lang="en-US" altLang="zh-TW" b="1" dirty="0"/>
              <a:t>lambda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>
                <a:solidFill>
                  <a:srgbClr val="00B050"/>
                </a:solidFill>
              </a:rPr>
              <a:t>x: (x[1], x[0])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[('mary', 200), ('tom', 300), ('alice', 400), ('john', 500)]</a:t>
            </a:r>
          </a:p>
          <a:p>
            <a:r>
              <a:rPr kumimoji="1" lang="en-US" altLang="zh-TW" b="1">
                <a:solidFill>
                  <a:srgbClr val="0000FF"/>
                </a:solidFill>
              </a:rPr>
              <a:t>sorted(emp.items(), key=lambda x:(x[1], x[0]), </a:t>
            </a:r>
            <a:r>
              <a:rPr kumimoji="1" lang="en-US" altLang="zh-TW" b="1"/>
              <a:t>reverse=True</a:t>
            </a:r>
            <a:r>
              <a:rPr kumimoji="1" lang="en-US" altLang="zh-TW" b="1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[('john', 500), ('alice', 400), ('tom', 300), ('mary', 200)]</a:t>
            </a:r>
            <a:endParaRPr kumimoji="1"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09D234-BBCB-4F95-A545-90F86E57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5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6182F-C42F-FE21-2635-987E14E2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字典練習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CC81E-726D-C74B-5465-9A4EE00D0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有關國家的人均所得如下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USA 63390</a:t>
            </a:r>
          </a:p>
          <a:p>
            <a:pPr lvl="1"/>
            <a:r>
              <a:rPr kumimoji="1" lang="en-US" altLang="zh-TW" dirty="0"/>
              <a:t>Singapore 94500</a:t>
            </a:r>
          </a:p>
          <a:p>
            <a:pPr lvl="1"/>
            <a:r>
              <a:rPr kumimoji="1" lang="en-US" altLang="zh-TW" dirty="0"/>
              <a:t>France 46900</a:t>
            </a:r>
          </a:p>
          <a:p>
            <a:pPr lvl="1"/>
            <a:r>
              <a:rPr kumimoji="1" lang="en-US" altLang="zh-TW" dirty="0" err="1"/>
              <a:t>Japen</a:t>
            </a:r>
            <a:r>
              <a:rPr kumimoji="1" lang="en-US" altLang="zh-TW" dirty="0"/>
              <a:t> 45000</a:t>
            </a:r>
          </a:p>
          <a:p>
            <a:pPr lvl="1"/>
            <a:r>
              <a:rPr kumimoji="1" lang="en-US" altLang="zh-TW" dirty="0"/>
              <a:t>Korea 40500</a:t>
            </a:r>
          </a:p>
          <a:p>
            <a:pPr lvl="1"/>
            <a:r>
              <a:rPr kumimoji="1" lang="en-US" altLang="zh-TW" dirty="0"/>
              <a:t>China 16760</a:t>
            </a:r>
          </a:p>
          <a:p>
            <a:pPr lvl="1"/>
            <a:r>
              <a:rPr kumimoji="1" lang="en-US" altLang="zh-TW" dirty="0"/>
              <a:t>Taiwan 25360</a:t>
            </a:r>
          </a:p>
          <a:p>
            <a:r>
              <a:rPr kumimoji="1" lang="zh-TW" altLang="en-US" dirty="0"/>
              <a:t>請將上述資料建立</a:t>
            </a:r>
            <a:r>
              <a:rPr kumimoji="1" lang="zh-TW" altLang="en-US"/>
              <a:t>成一個字典</a:t>
            </a:r>
            <a:r>
              <a:rPr kumimoji="1" lang="zh-TW" altLang="en-US" dirty="0"/>
              <a:t>，名為 </a:t>
            </a:r>
            <a:r>
              <a:rPr kumimoji="1" lang="en-US" altLang="zh-TW" dirty="0" err="1"/>
              <a:t>countrys</a:t>
            </a:r>
            <a:r>
              <a:rPr kumimoji="1" lang="en-US" altLang="zh-TW" dirty="0"/>
              <a:t> = {“USA”:63390, …}</a:t>
            </a:r>
          </a:p>
          <a:p>
            <a:r>
              <a:rPr kumimoji="1" lang="zh-TW" altLang="en-US" dirty="0"/>
              <a:t>請利用 </a:t>
            </a:r>
            <a:r>
              <a:rPr kumimoji="1" lang="en-US" altLang="zh-TW" dirty="0"/>
              <a:t>sorted </a:t>
            </a:r>
            <a:r>
              <a:rPr kumimoji="1" lang="zh-TW" altLang="en-US" dirty="0"/>
              <a:t>函數找出人均所得最高的國家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E6B25F-0A1F-46A8-B2EB-C912E58B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6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00DC7-22EE-4975-BF09-196CBB78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#5 : </a:t>
            </a:r>
            <a:r>
              <a:rPr lang="zh-TW" altLang="en-US"/>
              <a:t>找出中華職棒全壘打王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F6222-27D5-4A96-814C-46A3D7550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請利用 </a:t>
            </a:r>
            <a:r>
              <a:rPr lang="en-US" altLang="zh-TW"/>
              <a:t>python dictionary </a:t>
            </a:r>
            <a:r>
              <a:rPr lang="zh-TW" altLang="en-US"/>
              <a:t>資料結構儲存 </a:t>
            </a:r>
            <a:r>
              <a:rPr lang="en-US" altLang="zh-TW"/>
              <a:t>10</a:t>
            </a:r>
            <a:r>
              <a:rPr lang="zh-TW" altLang="en-US"/>
              <a:t> 位選手上一季全壘打數，傳寫一個程式找出全壘打數最多的選手姓名，並將 </a:t>
            </a:r>
            <a:r>
              <a:rPr lang="en-US" altLang="zh-TW"/>
              <a:t>10 </a:t>
            </a:r>
            <a:r>
              <a:rPr lang="zh-TW" altLang="en-US"/>
              <a:t>位選手依全壘打數排序。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1C45F3-7B09-401D-BF17-DEAD747F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6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>
            <a:spLocks noGrp="1"/>
          </p:cNvSpPr>
          <p:nvPr>
            <p:ph type="title"/>
          </p:nvPr>
        </p:nvSpPr>
        <p:spPr>
          <a:xfrm>
            <a:off x="0" y="22217"/>
            <a:ext cx="12192000" cy="11120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程式語言分類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7" name="Google Shape;297;p18"/>
          <p:cNvGrpSpPr/>
          <p:nvPr/>
        </p:nvGrpSpPr>
        <p:grpSpPr>
          <a:xfrm>
            <a:off x="838200" y="1827749"/>
            <a:ext cx="10515600" cy="4347088"/>
            <a:chOff x="0" y="2124"/>
            <a:chExt cx="10515600" cy="4347088"/>
          </a:xfrm>
        </p:grpSpPr>
        <p:sp>
          <p:nvSpPr>
            <p:cNvPr id="298" name="Google Shape;298;p18"/>
            <p:cNvSpPr/>
            <p:nvPr/>
          </p:nvSpPr>
          <p:spPr>
            <a:xfrm rot="5400000">
              <a:off x="6589693" y="-2661723"/>
              <a:ext cx="1121829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2CC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 txBox="1"/>
            <p:nvPr/>
          </p:nvSpPr>
          <p:spPr>
            <a:xfrm>
              <a:off x="3785616" y="197117"/>
              <a:ext cx="6675221" cy="1012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600" tIns="114300" rIns="228600" bIns="11430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0與1的組合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CPU直接讀懂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最低階、最</a:t>
              </a:r>
              <a:r>
                <a:rPr lang="zh-TW" alt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無</a:t>
              </a: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人性化、最難撰寫</a:t>
              </a:r>
              <a:endParaRPr dirty="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0" y="2124"/>
              <a:ext cx="3785616" cy="1402286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 txBox="1"/>
            <p:nvPr/>
          </p:nvSpPr>
          <p:spPr>
            <a:xfrm>
              <a:off x="68454" y="70578"/>
              <a:ext cx="3648708" cy="1265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Calibri"/>
                <a:buNone/>
              </a:pPr>
              <a:r>
                <a:rPr lang="zh-TW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機器語言</a:t>
              </a:r>
              <a:endParaRPr sz="1400"/>
            </a:p>
          </p:txBody>
        </p:sp>
        <p:sp>
          <p:nvSpPr>
            <p:cNvPr id="302" name="Google Shape;302;p18"/>
            <p:cNvSpPr/>
            <p:nvPr/>
          </p:nvSpPr>
          <p:spPr>
            <a:xfrm rot="5400000">
              <a:off x="6589693" y="-1189323"/>
              <a:ext cx="1121829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CAAC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 txBox="1"/>
            <p:nvPr/>
          </p:nvSpPr>
          <p:spPr>
            <a:xfrm>
              <a:off x="3785616" y="1669517"/>
              <a:ext cx="6675221" cy="1012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接近口語的指令</a:t>
              </a:r>
              <a:endParaRPr sz="160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低階語言</a:t>
              </a:r>
              <a:endParaRPr sz="16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0" y="1474525"/>
              <a:ext cx="3785616" cy="1402286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 txBox="1"/>
            <p:nvPr/>
          </p:nvSpPr>
          <p:spPr>
            <a:xfrm>
              <a:off x="68454" y="1542979"/>
              <a:ext cx="3648708" cy="1265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zh-TW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組合語言</a:t>
              </a:r>
              <a:endParaRPr sz="1400"/>
            </a:p>
          </p:txBody>
        </p:sp>
        <p:sp>
          <p:nvSpPr>
            <p:cNvPr id="306" name="Google Shape;306;p18"/>
            <p:cNvSpPr/>
            <p:nvPr/>
          </p:nvSpPr>
          <p:spPr>
            <a:xfrm rot="5400000">
              <a:off x="6589693" y="283077"/>
              <a:ext cx="1121829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BD6EE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 txBox="1"/>
            <p:nvPr/>
          </p:nvSpPr>
          <p:spPr>
            <a:xfrm>
              <a:off x="3785616" y="3141918"/>
              <a:ext cx="6675221" cy="1012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接近</a:t>
              </a:r>
              <a:r>
                <a:rPr lang="zh-TW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人類語言</a:t>
              </a:r>
              <a:r>
                <a:rPr lang="zh-TW" alt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語</a:t>
              </a:r>
              <a:r>
                <a:rPr lang="zh-TW" alt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法</a:t>
              </a:r>
              <a:endParaRPr sz="1600"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必須經過翻譯轉換為機器語言</a:t>
              </a:r>
              <a:endParaRPr sz="1600" dirty="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0" y="2946926"/>
              <a:ext cx="3785616" cy="1402286"/>
            </a:xfrm>
            <a:prstGeom prst="roundRect">
              <a:avLst>
                <a:gd name="adj" fmla="val 16667"/>
              </a:avLst>
            </a:prstGeom>
            <a:solidFill>
              <a:srgbClr val="2E75B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68454" y="3015380"/>
              <a:ext cx="3648708" cy="1265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zh-TW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高階語言</a:t>
              </a:r>
              <a:endParaRPr sz="140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0026DA-1446-47B4-A0F3-84597D0D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8AACB74-1857-4C54-91B7-DDC5D0962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函式與套件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6DE045-BDE0-4870-8AA1-4EB9E346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0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當程式越來越大，其中有很多重複的程式碼時</a:t>
            </a:r>
            <a:endParaRPr lang="en-US" altLang="zh-TW" dirty="0"/>
          </a:p>
          <a:p>
            <a:pPr lvl="1"/>
            <a:r>
              <a:rPr lang="zh-TW" altLang="en-US" dirty="0"/>
              <a:t>程式越來越難理解</a:t>
            </a:r>
            <a:endParaRPr lang="en-US" altLang="zh-TW" dirty="0"/>
          </a:p>
          <a:p>
            <a:pPr lvl="1"/>
            <a:r>
              <a:rPr lang="zh-TW" altLang="en-US" dirty="0"/>
              <a:t>重複的程式碼影響寫程式人時間</a:t>
            </a:r>
            <a:endParaRPr lang="en-US" altLang="zh-TW" dirty="0"/>
          </a:p>
          <a:p>
            <a:r>
              <a:rPr lang="zh-TW" altLang="en-US"/>
              <a:t>希望程式能模組化</a:t>
            </a:r>
            <a:endParaRPr lang="en-US" altLang="zh-TW" dirty="0"/>
          </a:p>
          <a:p>
            <a:pPr lvl="1"/>
            <a:r>
              <a:rPr lang="zh-TW" altLang="en-US" dirty="0"/>
              <a:t>由一大團程式變成一個一個程式模組</a:t>
            </a:r>
            <a:r>
              <a:rPr lang="en-US" altLang="zh-TW" dirty="0"/>
              <a:t>(</a:t>
            </a:r>
            <a:r>
              <a:rPr lang="zh-TW" altLang="en-US" dirty="0"/>
              <a:t>函式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重複的程式碼可以變成程式模組</a:t>
            </a:r>
            <a:r>
              <a:rPr lang="en-US" altLang="zh-TW" dirty="0"/>
              <a:t>(</a:t>
            </a:r>
            <a:r>
              <a:rPr lang="zh-TW" altLang="en-US" dirty="0"/>
              <a:t>函式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有設麼好處呢？</a:t>
            </a:r>
            <a:endParaRPr lang="en-US" altLang="zh-TW" dirty="0"/>
          </a:p>
          <a:p>
            <a:pPr lvl="1"/>
            <a:r>
              <a:rPr lang="zh-TW" altLang="en-US" dirty="0"/>
              <a:t>程式結構化</a:t>
            </a:r>
            <a:endParaRPr lang="en-US" altLang="zh-TW" dirty="0"/>
          </a:p>
          <a:p>
            <a:pPr lvl="1"/>
            <a:r>
              <a:rPr lang="zh-TW" altLang="en-US" dirty="0"/>
              <a:t>程式易了解</a:t>
            </a:r>
            <a:endParaRPr lang="en-US" altLang="zh-TW" dirty="0"/>
          </a:p>
          <a:p>
            <a:pPr lvl="1"/>
            <a:r>
              <a:rPr lang="zh-TW" altLang="en-US" dirty="0"/>
              <a:t>容易寫程式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0EA12B-5717-4768-88E3-4A8CFBC5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2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何謂函式？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國中數學 </a:t>
            </a:r>
            <a:r>
              <a:rPr lang="en-US" altLang="zh-TW" i="1" cap="none" dirty="0"/>
              <a:t>y = f(x)</a:t>
            </a:r>
          </a:p>
          <a:p>
            <a:pPr lvl="1"/>
            <a:r>
              <a:rPr lang="en-US" altLang="zh-TW" cap="none" dirty="0"/>
              <a:t>y </a:t>
            </a:r>
            <a:r>
              <a:rPr lang="zh-TW" altLang="en-US" cap="none" dirty="0"/>
              <a:t>是結果或稱輸出</a:t>
            </a:r>
            <a:endParaRPr lang="en-US" altLang="zh-TW" cap="none" dirty="0"/>
          </a:p>
          <a:p>
            <a:pPr lvl="1"/>
            <a:r>
              <a:rPr lang="en-US" altLang="zh-TW" cap="none" dirty="0"/>
              <a:t>x </a:t>
            </a:r>
            <a:r>
              <a:rPr lang="zh-TW" altLang="en-US" cap="none" dirty="0"/>
              <a:t>是參數</a:t>
            </a:r>
            <a:endParaRPr lang="en-US" altLang="zh-TW" cap="none" dirty="0"/>
          </a:p>
          <a:p>
            <a:pPr lvl="1"/>
            <a:r>
              <a:rPr lang="en-US" altLang="zh-TW" i="1" cap="none" dirty="0"/>
              <a:t>f() </a:t>
            </a:r>
            <a:r>
              <a:rPr lang="zh-TW" altLang="en-US" cap="none" dirty="0"/>
              <a:t>稱為函數</a:t>
            </a:r>
            <a:endParaRPr lang="en-US" altLang="zh-TW" cap="none" dirty="0"/>
          </a:p>
          <a:p>
            <a:r>
              <a:rPr lang="zh-TW" altLang="en-US"/>
              <a:t>當給予函數 </a:t>
            </a:r>
            <a:r>
              <a:rPr lang="en-US" altLang="zh-TW" i="1" dirty="0"/>
              <a:t>f </a:t>
            </a:r>
            <a:r>
              <a:rPr lang="zh-TW" altLang="en-US" dirty="0"/>
              <a:t>一組參數 </a:t>
            </a:r>
            <a:r>
              <a:rPr lang="en-US" altLang="zh-TW" b="1" dirty="0"/>
              <a:t>x</a:t>
            </a:r>
            <a:r>
              <a:rPr lang="zh-TW" altLang="en-US" dirty="0"/>
              <a:t>，就會產生一個結果 </a:t>
            </a:r>
            <a:r>
              <a:rPr lang="en-US" altLang="zh-TW" b="1" dirty="0"/>
              <a:t>y</a:t>
            </a:r>
          </a:p>
          <a:p>
            <a:pPr lvl="1"/>
            <a:r>
              <a:rPr lang="en-US" altLang="zh-TW" cap="none" dirty="0"/>
              <a:t>y = 3x+2</a:t>
            </a:r>
          </a:p>
          <a:p>
            <a:pPr lvl="1"/>
            <a:r>
              <a:rPr lang="en-US" altLang="zh-TW" i="1" cap="none" dirty="0"/>
              <a:t>f(x)</a:t>
            </a:r>
            <a:r>
              <a:rPr lang="en-US" altLang="zh-TW" cap="none" dirty="0"/>
              <a:t> = 3x + 2</a:t>
            </a:r>
          </a:p>
          <a:p>
            <a:pPr lvl="1"/>
            <a:r>
              <a:rPr lang="en-US" altLang="zh-TW" cap="none" dirty="0"/>
              <a:t>x = 5 </a:t>
            </a:r>
            <a:r>
              <a:rPr lang="en-US" altLang="zh-TW" cap="none" dirty="0">
                <a:sym typeface="Wingdings" panose="05000000000000000000" pitchFamily="2" charset="2"/>
              </a:rPr>
              <a:t> </a:t>
            </a:r>
            <a:r>
              <a:rPr lang="en-US" altLang="zh-TW" i="1" cap="none" dirty="0">
                <a:sym typeface="Wingdings" panose="05000000000000000000" pitchFamily="2" charset="2"/>
              </a:rPr>
              <a:t>y</a:t>
            </a:r>
            <a:r>
              <a:rPr lang="en-US" altLang="zh-TW" cap="none" dirty="0">
                <a:sym typeface="Wingdings" panose="05000000000000000000" pitchFamily="2" charset="2"/>
              </a:rPr>
              <a:t> = </a:t>
            </a:r>
            <a:r>
              <a:rPr lang="en-US" altLang="zh-TW" i="1" cap="none" dirty="0">
                <a:sym typeface="Wingdings" panose="05000000000000000000" pitchFamily="2" charset="2"/>
              </a:rPr>
              <a:t>f(5)</a:t>
            </a:r>
            <a:r>
              <a:rPr lang="en-US" altLang="zh-TW" cap="none" dirty="0">
                <a:sym typeface="Wingdings" panose="05000000000000000000" pitchFamily="2" charset="2"/>
              </a:rPr>
              <a:t> = 3*5+2 = 17 </a:t>
            </a:r>
            <a:endParaRPr lang="en-US" altLang="zh-TW" b="1" i="1" cap="none" dirty="0">
              <a:sym typeface="Wingdings" panose="05000000000000000000" pitchFamily="2" charset="2"/>
            </a:endParaRPr>
          </a:p>
          <a:p>
            <a:pPr lvl="1"/>
            <a:r>
              <a:rPr lang="en-US" altLang="zh-TW" cap="none" dirty="0">
                <a:sym typeface="Wingdings" panose="05000000000000000000" pitchFamily="2" charset="2"/>
              </a:rPr>
              <a:t>x = 11  </a:t>
            </a:r>
            <a:r>
              <a:rPr lang="en-US" altLang="zh-TW" i="1" cap="none" dirty="0">
                <a:sym typeface="Wingdings" panose="05000000000000000000" pitchFamily="2" charset="2"/>
              </a:rPr>
              <a:t>y</a:t>
            </a:r>
            <a:r>
              <a:rPr lang="en-US" altLang="zh-TW" cap="none" dirty="0">
                <a:sym typeface="Wingdings" panose="05000000000000000000" pitchFamily="2" charset="2"/>
              </a:rPr>
              <a:t> = </a:t>
            </a:r>
            <a:r>
              <a:rPr lang="en-US" altLang="zh-TW" i="1" cap="none" dirty="0">
                <a:sym typeface="Wingdings" panose="05000000000000000000" pitchFamily="2" charset="2"/>
              </a:rPr>
              <a:t>f(11)</a:t>
            </a:r>
            <a:r>
              <a:rPr lang="en-US" altLang="zh-TW" cap="none" dirty="0">
                <a:sym typeface="Wingdings" panose="05000000000000000000" pitchFamily="2" charset="2"/>
              </a:rPr>
              <a:t> = 3*11 +</a:t>
            </a:r>
            <a:r>
              <a:rPr lang="zh-TW" altLang="en-US" cap="none" dirty="0">
                <a:sym typeface="Wingdings" panose="05000000000000000000" pitchFamily="2" charset="2"/>
              </a:rPr>
              <a:t> </a:t>
            </a:r>
            <a:r>
              <a:rPr lang="en-US" altLang="zh-TW" cap="none" dirty="0">
                <a:sym typeface="Wingdings" panose="05000000000000000000" pitchFamily="2" charset="2"/>
              </a:rPr>
              <a:t>2 = 35 </a:t>
            </a:r>
            <a:endParaRPr lang="en-US" altLang="zh-TW" b="1" i="1" cap="none" dirty="0"/>
          </a:p>
          <a:p>
            <a:pPr lvl="1"/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6095E8-E7C4-41E7-9B01-C2C5A878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0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Python</a:t>
            </a:r>
            <a:r>
              <a:rPr lang="zh-TW" altLang="en-US"/>
              <a:t>自訂函</a:t>
            </a:r>
            <a:r>
              <a:rPr lang="zh-TW" altLang="en-US" dirty="0"/>
              <a:t>式</a:t>
            </a:r>
            <a:r>
              <a:rPr lang="en-US" altLang="zh-TW" dirty="0"/>
              <a:t>(</a:t>
            </a:r>
            <a:r>
              <a:rPr lang="zh-TW" altLang="en-US"/>
              <a:t>程式模組</a:t>
            </a:r>
            <a:r>
              <a:rPr lang="en-US" altLang="zh-TW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cap="none" dirty="0" err="1">
                <a:solidFill>
                  <a:srgbClr val="FF0000"/>
                </a:solidFill>
              </a:rPr>
              <a:t>def</a:t>
            </a:r>
            <a:r>
              <a:rPr lang="en-US" altLang="zh-TW" cap="none" dirty="0"/>
              <a:t> </a:t>
            </a:r>
            <a:r>
              <a:rPr lang="zh-TW" altLang="en-US" dirty="0">
                <a:solidFill>
                  <a:srgbClr val="0066FF"/>
                </a:solidFill>
              </a:rPr>
              <a:t>函數名稱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00B050"/>
                </a:solidFill>
              </a:rPr>
              <a:t>參數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3, …]</a:t>
            </a:r>
            <a:r>
              <a:rPr lang="en-US" altLang="zh-TW" dirty="0"/>
              <a:t>)</a:t>
            </a:r>
            <a:r>
              <a:rPr lang="en-US" altLang="zh-TW" b="1" dirty="0">
                <a:solidFill>
                  <a:srgbClr val="0000FF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TW" dirty="0"/>
              <a:t>     </a:t>
            </a:r>
            <a:r>
              <a:rPr lang="zh-TW" altLang="en-US" dirty="0"/>
              <a:t> 程式碼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[</a:t>
            </a:r>
            <a:r>
              <a:rPr lang="en-US" altLang="zh-TW" b="1" cap="none" dirty="0">
                <a:solidFill>
                  <a:srgbClr val="0000FF"/>
                </a:solidFill>
              </a:rPr>
              <a:t>return</a:t>
            </a:r>
            <a:r>
              <a:rPr lang="en-US" altLang="zh-TW" dirty="0"/>
              <a:t>] </a:t>
            </a:r>
            <a:r>
              <a:rPr lang="zh-TW" altLang="en-US" dirty="0"/>
              <a:t>結果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cap="none" err="1">
                <a:solidFill>
                  <a:srgbClr val="FF0000"/>
                </a:solidFill>
              </a:rPr>
              <a:t>def</a:t>
            </a:r>
            <a:r>
              <a:rPr lang="en-US" altLang="zh-TW" cap="none"/>
              <a:t> </a:t>
            </a:r>
            <a:r>
              <a:rPr lang="zh-TW" altLang="en-US" cap="none"/>
              <a:t>自定函式的語法</a:t>
            </a:r>
            <a:r>
              <a:rPr lang="zh-TW" altLang="en-US" cap="none" dirty="0"/>
              <a:t>關鍵詞</a:t>
            </a:r>
            <a:endParaRPr lang="en-US" altLang="zh-TW" cap="none" dirty="0"/>
          </a:p>
          <a:p>
            <a:pPr lvl="1"/>
            <a:r>
              <a:rPr lang="zh-TW" altLang="en-US" cap="none" dirty="0"/>
              <a:t>函數名稱，要遵守</a:t>
            </a:r>
            <a:r>
              <a:rPr lang="zh-TW" altLang="en-US" cap="none" dirty="0">
                <a:solidFill>
                  <a:srgbClr val="FF0000"/>
                </a:solidFill>
              </a:rPr>
              <a:t>變數命名原則</a:t>
            </a:r>
            <a:endParaRPr lang="en-US" altLang="zh-TW" cap="none" dirty="0">
              <a:solidFill>
                <a:srgbClr val="FF0000"/>
              </a:solidFill>
            </a:endParaRPr>
          </a:p>
          <a:p>
            <a:pPr lvl="1"/>
            <a:r>
              <a:rPr lang="en-US" altLang="zh-TW" cap="none" dirty="0"/>
              <a:t>(…) </a:t>
            </a:r>
            <a:r>
              <a:rPr lang="zh-TW" altLang="en-US" cap="none" dirty="0"/>
              <a:t>內為參數，一個以上參數用「</a:t>
            </a:r>
            <a:r>
              <a:rPr lang="en-US" altLang="zh-TW" cap="none" dirty="0"/>
              <a:t>,</a:t>
            </a:r>
            <a:r>
              <a:rPr lang="zh-TW" altLang="en-US" cap="none" dirty="0"/>
              <a:t>」隔開</a:t>
            </a:r>
            <a:endParaRPr lang="en-US" altLang="zh-TW" cap="none" dirty="0"/>
          </a:p>
          <a:p>
            <a:pPr lvl="1"/>
            <a:r>
              <a:rPr lang="en-US" altLang="zh-TW" cap="none" dirty="0" err="1"/>
              <a:t>def</a:t>
            </a:r>
            <a:r>
              <a:rPr lang="en-US" altLang="zh-TW" cap="none" dirty="0"/>
              <a:t> </a:t>
            </a:r>
            <a:r>
              <a:rPr lang="zh-TW" altLang="en-US" cap="none" dirty="0"/>
              <a:t>最後要有分號「</a:t>
            </a:r>
            <a:r>
              <a:rPr lang="en-US" altLang="zh-TW" sz="2400" cap="none" dirty="0">
                <a:solidFill>
                  <a:srgbClr val="C00000"/>
                </a:solidFill>
              </a:rPr>
              <a:t>:</a:t>
            </a:r>
            <a:r>
              <a:rPr lang="zh-TW" altLang="en-US" cap="none" dirty="0"/>
              <a:t>」</a:t>
            </a:r>
            <a:endParaRPr lang="en-US" altLang="zh-TW" cap="none" dirty="0"/>
          </a:p>
          <a:p>
            <a:pPr lvl="1"/>
            <a:r>
              <a:rPr lang="zh-TW" altLang="en-US" cap="none" dirty="0"/>
              <a:t>函式內的程式碼要內縮</a:t>
            </a:r>
            <a:r>
              <a:rPr lang="en-US" altLang="zh-TW" cap="none" dirty="0"/>
              <a:t>4</a:t>
            </a:r>
            <a:r>
              <a:rPr lang="zh-TW" altLang="en-US" cap="none" dirty="0"/>
              <a:t>格</a:t>
            </a:r>
            <a:r>
              <a:rPr lang="en-US" altLang="zh-TW" cap="none" dirty="0"/>
              <a:t> </a:t>
            </a:r>
          </a:p>
          <a:p>
            <a:pPr marL="0" indent="0">
              <a:buNone/>
            </a:pPr>
            <a:r>
              <a:rPr lang="zh-TW" altLang="en-US" dirty="0"/>
              <a:t>執行函式時，只要呼叫函式名稱，給予所要求的參數，就可以執行函式內的程式碼獲得結果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3D08F-92C8-448E-8B3E-9BA89303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8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y = f(x) = 3x+2 </a:t>
            </a:r>
            <a:r>
              <a:rPr lang="zh-TW" altLang="en-US" dirty="0"/>
              <a:t>函式範例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cap="none" dirty="0" err="1">
                <a:solidFill>
                  <a:srgbClr val="FF0000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y(x):</a:t>
            </a: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a = 3*x+2</a:t>
            </a: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</a:t>
            </a:r>
            <a:r>
              <a:rPr lang="en-US" altLang="zh-TW" cap="none" dirty="0">
                <a:solidFill>
                  <a:srgbClr val="FF0000"/>
                </a:solidFill>
              </a:rPr>
              <a:t>return</a:t>
            </a:r>
            <a:r>
              <a:rPr lang="en-US" altLang="zh-TW" cap="none" dirty="0">
                <a:solidFill>
                  <a:srgbClr val="0066FF"/>
                </a:solidFill>
              </a:rPr>
              <a:t> a</a:t>
            </a:r>
          </a:p>
          <a:p>
            <a:pPr marL="0" indent="0">
              <a:buNone/>
            </a:pPr>
            <a:endParaRPr lang="en-US" altLang="zh-TW" cap="none" dirty="0">
              <a:solidFill>
                <a:srgbClr val="0066FF"/>
              </a:solidFill>
            </a:endParaRP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x = 5 </a:t>
            </a: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print(y(x))</a:t>
            </a:r>
            <a:endParaRPr lang="zh-TW" altLang="en-US" cap="none" dirty="0">
              <a:solidFill>
                <a:srgbClr val="0066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FE30B7-82A8-47BE-8473-D5EDE909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函式分類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函數</a:t>
            </a:r>
            <a:endParaRPr lang="en-US" altLang="zh-TW" dirty="0"/>
          </a:p>
          <a:p>
            <a:pPr lvl="1"/>
            <a:r>
              <a:rPr lang="zh-TW" altLang="en-US" dirty="0"/>
              <a:t>有輸入參數、有回傳值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y(x):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a = 3*x+2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return a</a:t>
            </a:r>
          </a:p>
          <a:p>
            <a:r>
              <a:rPr lang="zh-TW" altLang="en-US" cap="none" dirty="0"/>
              <a:t>副程式</a:t>
            </a:r>
            <a:endParaRPr lang="en-US" altLang="zh-TW" cap="none" dirty="0"/>
          </a:p>
          <a:p>
            <a:pPr lvl="1"/>
            <a:r>
              <a:rPr lang="zh-TW" altLang="en-US" cap="none" dirty="0"/>
              <a:t>有</a:t>
            </a:r>
            <a:r>
              <a:rPr lang="en-US" altLang="zh-TW" cap="none" dirty="0"/>
              <a:t>/</a:t>
            </a:r>
            <a:r>
              <a:rPr lang="zh-TW" altLang="en-US" cap="none" dirty="0"/>
              <a:t>無輸入參數、沒有回傳值</a:t>
            </a:r>
            <a:endParaRPr lang="en-US" altLang="zh-TW" cap="none" dirty="0"/>
          </a:p>
          <a:p>
            <a:pPr marL="914400" lvl="2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</a:t>
            </a:r>
            <a:r>
              <a:rPr lang="en-US" altLang="zh-TW" cap="none" dirty="0" err="1">
                <a:solidFill>
                  <a:srgbClr val="0066FF"/>
                </a:solidFill>
              </a:rPr>
              <a:t>sayhello</a:t>
            </a:r>
            <a:r>
              <a:rPr lang="en-US" altLang="zh-TW" cap="none" dirty="0">
                <a:solidFill>
                  <a:srgbClr val="0066FF"/>
                </a:solidFill>
              </a:rPr>
              <a:t>(5):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for </a:t>
            </a:r>
            <a:r>
              <a:rPr lang="en-US" altLang="zh-TW" cap="none" dirty="0" err="1">
                <a:solidFill>
                  <a:srgbClr val="0066FF"/>
                </a:solidFill>
              </a:rPr>
              <a:t>i</a:t>
            </a:r>
            <a:r>
              <a:rPr lang="en-US" altLang="zh-TW" cap="none" dirty="0">
                <a:solidFill>
                  <a:srgbClr val="0066FF"/>
                </a:solidFill>
              </a:rPr>
              <a:t> in range(5):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     print(“hello!!!”)</a:t>
            </a:r>
            <a:endParaRPr lang="zh-TW" altLang="en-US" cap="none" dirty="0">
              <a:solidFill>
                <a:srgbClr val="0066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9980FD-2662-4767-8C85-4223423C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函式參數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函式參數個數可以</a:t>
            </a:r>
            <a:r>
              <a:rPr lang="en-US" altLang="zh-TW" dirty="0"/>
              <a:t>1</a:t>
            </a:r>
            <a:r>
              <a:rPr lang="zh-TW" altLang="en-US" dirty="0"/>
              <a:t>個以上，若超過一個需用「</a:t>
            </a:r>
            <a:r>
              <a:rPr lang="en-US" altLang="zh-TW" dirty="0"/>
              <a:t>,</a:t>
            </a:r>
            <a:r>
              <a:rPr lang="zh-TW" altLang="en-US" dirty="0"/>
              <a:t>」隔開</a:t>
            </a:r>
            <a:endParaRPr lang="en-US" altLang="zh-TW" dirty="0"/>
          </a:p>
          <a:p>
            <a:r>
              <a:rPr lang="zh-TW" altLang="en-US"/>
              <a:t>參數的型別沒有</a:t>
            </a:r>
            <a:r>
              <a:rPr lang="zh-TW" altLang="en-US" dirty="0"/>
              <a:t>限制</a:t>
            </a:r>
            <a:r>
              <a:rPr lang="zh-TW" altLang="en-US"/>
              <a:t>，可以是「</a:t>
            </a:r>
            <a:r>
              <a:rPr lang="zh-TW" altLang="en-US" dirty="0"/>
              <a:t>整數」、「浮點數」、「字串」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參數分為「型式參數」及「實際參數」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age(</a:t>
            </a:r>
            <a:r>
              <a:rPr lang="en-US" altLang="zh-TW" cap="none" dirty="0">
                <a:solidFill>
                  <a:srgbClr val="FF0000"/>
                </a:solidFill>
              </a:rPr>
              <a:t>x</a:t>
            </a:r>
            <a:r>
              <a:rPr lang="en-US" altLang="zh-TW" cap="none" dirty="0">
                <a:solidFill>
                  <a:srgbClr val="0066FF"/>
                </a:solidFill>
              </a:rPr>
              <a:t>):   </a:t>
            </a:r>
            <a:r>
              <a:rPr lang="en-US" altLang="zh-TW" cap="none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cap="none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zh-TW" altLang="en-US" cap="none" dirty="0">
                <a:solidFill>
                  <a:schemeClr val="accent6">
                    <a:lumMod val="75000"/>
                  </a:schemeClr>
                </a:solidFill>
              </a:rPr>
              <a:t>是形式參數</a:t>
            </a:r>
            <a:endParaRPr lang="en-US" altLang="zh-TW" cap="none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print(“</a:t>
            </a:r>
            <a:r>
              <a:rPr lang="zh-TW" altLang="en-US" cap="none">
                <a:solidFill>
                  <a:srgbClr val="0066FF"/>
                </a:solidFill>
              </a:rPr>
              <a:t>我今年</a:t>
            </a:r>
            <a:r>
              <a:rPr lang="en-US" altLang="zh-TW" cap="none">
                <a:solidFill>
                  <a:srgbClr val="0066FF"/>
                </a:solidFill>
              </a:rPr>
              <a:t>”, x, “</a:t>
            </a:r>
            <a:r>
              <a:rPr lang="zh-TW" altLang="en-US" cap="none">
                <a:solidFill>
                  <a:srgbClr val="0066FF"/>
                </a:solidFill>
              </a:rPr>
              <a:t>歲</a:t>
            </a:r>
            <a:r>
              <a:rPr lang="en-US" altLang="zh-TW" cap="none">
                <a:solidFill>
                  <a:srgbClr val="0066FF"/>
                </a:solidFill>
              </a:rPr>
              <a:t>”)</a:t>
            </a: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y = 20</a:t>
            </a:r>
            <a:r>
              <a:rPr lang="zh-TW" altLang="en-US" cap="none" dirty="0">
                <a:solidFill>
                  <a:srgbClr val="0066FF"/>
                </a:solidFill>
              </a:rPr>
              <a:t> </a:t>
            </a:r>
            <a:r>
              <a:rPr lang="en-US" altLang="zh-TW" cap="none" dirty="0">
                <a:solidFill>
                  <a:srgbClr val="7030A0"/>
                </a:solidFill>
              </a:rPr>
              <a:t>#</a:t>
            </a:r>
            <a:r>
              <a:rPr lang="zh-TW" altLang="en-US" cap="none" dirty="0">
                <a:solidFill>
                  <a:srgbClr val="7030A0"/>
                </a:solidFill>
              </a:rPr>
              <a:t> </a:t>
            </a:r>
            <a:r>
              <a:rPr lang="en-US" altLang="zh-TW" cap="none" dirty="0">
                <a:solidFill>
                  <a:srgbClr val="7030A0"/>
                </a:solidFill>
              </a:rPr>
              <a:t>y </a:t>
            </a:r>
            <a:r>
              <a:rPr lang="zh-TW" altLang="en-US" cap="none" dirty="0">
                <a:solidFill>
                  <a:srgbClr val="7030A0"/>
                </a:solidFill>
              </a:rPr>
              <a:t>是實際參數</a:t>
            </a:r>
            <a:endParaRPr lang="en-US" altLang="zh-TW" cap="none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age(</a:t>
            </a:r>
            <a:r>
              <a:rPr lang="en-US" altLang="zh-TW" cap="none" dirty="0">
                <a:solidFill>
                  <a:srgbClr val="7030A0"/>
                </a:solidFill>
              </a:rPr>
              <a:t>y</a:t>
            </a:r>
            <a:r>
              <a:rPr lang="en-US" altLang="zh-TW" cap="none" dirty="0">
                <a:solidFill>
                  <a:srgbClr val="0066FF"/>
                </a:solidFill>
              </a:rPr>
              <a:t>)</a:t>
            </a:r>
          </a:p>
          <a:p>
            <a:r>
              <a:rPr lang="zh-TW" altLang="en-US" cap="none" dirty="0"/>
              <a:t>參數預設值</a:t>
            </a:r>
            <a:endParaRPr lang="en-US" altLang="zh-TW" cap="none" dirty="0"/>
          </a:p>
          <a:p>
            <a:pPr marL="457200" lvl="1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age(</a:t>
            </a:r>
            <a:r>
              <a:rPr lang="en-US" altLang="zh-TW" cap="none" dirty="0">
                <a:solidFill>
                  <a:srgbClr val="FF0000"/>
                </a:solidFill>
              </a:rPr>
              <a:t>x=3</a:t>
            </a:r>
            <a:r>
              <a:rPr lang="en-US" altLang="zh-TW" cap="none" dirty="0">
                <a:solidFill>
                  <a:srgbClr val="0066FF"/>
                </a:solidFill>
              </a:rPr>
              <a:t>): </a:t>
            </a:r>
          </a:p>
          <a:p>
            <a:pPr marL="457200" lvl="1" indent="0">
              <a:buNone/>
            </a:pPr>
            <a:r>
              <a:rPr lang="zh-TW" altLang="en-US" cap="none" dirty="0">
                <a:solidFill>
                  <a:srgbClr val="0066FF"/>
                </a:solidFill>
              </a:rPr>
              <a:t>     </a:t>
            </a:r>
            <a:r>
              <a:rPr lang="en-US" altLang="zh-TW" cap="none" dirty="0">
                <a:solidFill>
                  <a:srgbClr val="0066FF"/>
                </a:solidFill>
              </a:rPr>
              <a:t>print(“</a:t>
            </a:r>
            <a:r>
              <a:rPr lang="zh-TW" altLang="en-US" cap="none" dirty="0">
                <a:solidFill>
                  <a:srgbClr val="0066FF"/>
                </a:solidFill>
              </a:rPr>
              <a:t>我今年</a:t>
            </a:r>
            <a:r>
              <a:rPr lang="en-US" altLang="zh-TW" cap="none" dirty="0">
                <a:solidFill>
                  <a:srgbClr val="0066FF"/>
                </a:solidFill>
              </a:rPr>
              <a:t>%d</a:t>
            </a:r>
            <a:r>
              <a:rPr lang="zh-TW" altLang="en-US" cap="none" dirty="0">
                <a:solidFill>
                  <a:srgbClr val="0066FF"/>
                </a:solidFill>
              </a:rPr>
              <a:t>歲</a:t>
            </a:r>
            <a:r>
              <a:rPr lang="en-US" altLang="zh-TW" cap="none" dirty="0">
                <a:solidFill>
                  <a:srgbClr val="0066FF"/>
                </a:solidFill>
              </a:rPr>
              <a:t>”</a:t>
            </a:r>
            <a:r>
              <a:rPr lang="zh-TW" altLang="en-US" cap="none" dirty="0">
                <a:solidFill>
                  <a:srgbClr val="0066FF"/>
                </a:solidFill>
              </a:rPr>
              <a:t> </a:t>
            </a:r>
            <a:r>
              <a:rPr lang="en-US" altLang="zh-TW" cap="none" dirty="0">
                <a:solidFill>
                  <a:srgbClr val="0066FF"/>
                </a:solidFill>
              </a:rPr>
              <a:t>%x)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7111EE-1447-41AB-B495-ED7D2402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5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回傳結果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在函式的程式碼中碰到</a:t>
            </a:r>
            <a:r>
              <a:rPr lang="en-US" altLang="zh-TW" dirty="0">
                <a:solidFill>
                  <a:srgbClr val="0000FF"/>
                </a:solidFill>
              </a:rPr>
              <a:t>return</a:t>
            </a:r>
            <a:r>
              <a:rPr lang="zh-TW" altLang="en-US" dirty="0"/>
              <a:t>關鍵字</a:t>
            </a:r>
            <a:endParaRPr lang="en-US" altLang="zh-TW" dirty="0"/>
          </a:p>
          <a:p>
            <a:pPr lvl="1"/>
            <a:r>
              <a:rPr lang="en-US" altLang="zh-TW" cap="none" dirty="0">
                <a:solidFill>
                  <a:srgbClr val="FF0000"/>
                </a:solidFill>
              </a:rPr>
              <a:t>return</a:t>
            </a:r>
            <a:r>
              <a:rPr lang="zh-TW" altLang="en-US" dirty="0"/>
              <a:t> </a:t>
            </a:r>
            <a:r>
              <a:rPr lang="zh-TW" altLang="en-US"/>
              <a:t>後面的</a:t>
            </a:r>
            <a:r>
              <a:rPr lang="zh-TW" altLang="en-US">
                <a:solidFill>
                  <a:srgbClr val="0000FF"/>
                </a:solidFill>
              </a:rPr>
              <a:t>常數</a:t>
            </a:r>
            <a:r>
              <a:rPr lang="en-US" altLang="zh-TW"/>
              <a:t>/</a:t>
            </a:r>
            <a:r>
              <a:rPr lang="zh-TW" altLang="en-US">
                <a:solidFill>
                  <a:srgbClr val="0000FF"/>
                </a:solidFill>
              </a:rPr>
              <a:t>變數</a:t>
            </a:r>
            <a:r>
              <a:rPr lang="en-US" altLang="zh-TW"/>
              <a:t>/</a:t>
            </a:r>
            <a:r>
              <a:rPr lang="zh-TW" altLang="en-US">
                <a:solidFill>
                  <a:srgbClr val="0000FF"/>
                </a:solidFill>
              </a:rPr>
              <a:t>運算</a:t>
            </a:r>
            <a:r>
              <a:rPr lang="zh-TW" altLang="en-US" dirty="0">
                <a:solidFill>
                  <a:srgbClr val="0000FF"/>
                </a:solidFill>
              </a:rPr>
              <a:t>式</a:t>
            </a:r>
            <a:r>
              <a:rPr lang="zh-TW" altLang="en-US" dirty="0"/>
              <a:t>為函式運算的結果</a:t>
            </a:r>
            <a:endParaRPr lang="en-US" altLang="zh-TW" dirty="0"/>
          </a:p>
          <a:p>
            <a:pPr lvl="1"/>
            <a:r>
              <a:rPr lang="zh-TW" altLang="en-US" dirty="0"/>
              <a:t>程式碼碰到 </a:t>
            </a:r>
            <a:r>
              <a:rPr lang="en-US" altLang="zh-TW" dirty="0"/>
              <a:t>return</a:t>
            </a:r>
            <a:r>
              <a:rPr lang="zh-TW" altLang="en-US" dirty="0"/>
              <a:t> 就結束函式運算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add(a, b):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return (</a:t>
            </a:r>
            <a:r>
              <a:rPr lang="en-US" altLang="zh-TW" cap="none" dirty="0" err="1">
                <a:solidFill>
                  <a:srgbClr val="0066FF"/>
                </a:solidFill>
              </a:rPr>
              <a:t>a+b</a:t>
            </a:r>
            <a:r>
              <a:rPr lang="en-US" altLang="zh-TW" cap="none" dirty="0">
                <a:solidFill>
                  <a:srgbClr val="0066FF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</a:t>
            </a:r>
            <a:r>
              <a:rPr lang="en-US" altLang="zh-TW" cap="none">
                <a:solidFill>
                  <a:srgbClr val="0066FF"/>
                </a:solidFill>
              </a:rPr>
              <a:t>print(“</a:t>
            </a:r>
            <a:r>
              <a:rPr lang="zh-TW" altLang="en-US">
                <a:solidFill>
                  <a:srgbClr val="0066FF"/>
                </a:solidFill>
              </a:rPr>
              <a:t>函式結束</a:t>
            </a:r>
            <a:r>
              <a:rPr lang="en-US" altLang="zh-TW" cap="none">
                <a:solidFill>
                  <a:srgbClr val="0066FF"/>
                </a:solidFill>
              </a:rPr>
              <a:t>”)</a:t>
            </a: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x = 77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y = 22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z = add(x, y)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print(“</a:t>
            </a:r>
            <a:r>
              <a:rPr lang="zh-TW" altLang="en-US" cap="none">
                <a:solidFill>
                  <a:srgbClr val="0066FF"/>
                </a:solidFill>
              </a:rPr>
              <a:t>函式</a:t>
            </a:r>
            <a:r>
              <a:rPr lang="zh-TW" altLang="en-US">
                <a:solidFill>
                  <a:srgbClr val="0066FF"/>
                </a:solidFill>
              </a:rPr>
              <a:t>的下一步</a:t>
            </a:r>
            <a:r>
              <a:rPr lang="en-US" altLang="zh-TW" cap="none">
                <a:solidFill>
                  <a:srgbClr val="0066FF"/>
                </a:solidFill>
              </a:rPr>
              <a:t>”)</a:t>
            </a:r>
            <a:endParaRPr lang="zh-TW" altLang="en-US" cap="none" dirty="0">
              <a:solidFill>
                <a:srgbClr val="0066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777573-E1AF-4850-A106-6AD53F77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1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比大小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 err="1"/>
              <a:t>def</a:t>
            </a:r>
            <a:r>
              <a:rPr lang="en-US" altLang="zh-TW" cap="none" dirty="0"/>
              <a:t> larger(a, b):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if (a &gt; b):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     return 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     return 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cap="non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x=5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y = 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print(“</a:t>
            </a:r>
            <a:r>
              <a:rPr lang="zh-TW" altLang="en-US" cap="none" dirty="0"/>
              <a:t>較大者為 </a:t>
            </a:r>
            <a:r>
              <a:rPr lang="en-US" altLang="zh-TW" cap="none" dirty="0"/>
              <a:t>%d” % </a:t>
            </a:r>
            <a:r>
              <a:rPr lang="en-US" altLang="zh-TW" cap="none" dirty="0">
                <a:solidFill>
                  <a:srgbClr val="0066FF"/>
                </a:solidFill>
              </a:rPr>
              <a:t>larger(</a:t>
            </a:r>
            <a:r>
              <a:rPr lang="en-US" altLang="zh-TW" cap="none" dirty="0" err="1">
                <a:solidFill>
                  <a:srgbClr val="0066FF"/>
                </a:solidFill>
              </a:rPr>
              <a:t>x,y</a:t>
            </a:r>
            <a:r>
              <a:rPr lang="en-US" altLang="zh-TW" cap="none" dirty="0">
                <a:solidFill>
                  <a:srgbClr val="0066FF"/>
                </a:solidFill>
              </a:rPr>
              <a:t>)</a:t>
            </a:r>
            <a:r>
              <a:rPr lang="en-US" altLang="zh-TW" cap="none" dirty="0"/>
              <a:t>)</a:t>
            </a:r>
            <a:r>
              <a:rPr lang="zh-TW" altLang="en-US" cap="none" dirty="0"/>
              <a:t> </a:t>
            </a:r>
            <a:endParaRPr lang="en-US" altLang="zh-TW" cap="none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DC0887-32F4-407C-8759-65FC4CDD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0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變數作用範圍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區域變數</a:t>
            </a:r>
            <a:endParaRPr lang="en-US" altLang="zh-TW" dirty="0"/>
          </a:p>
          <a:p>
            <a:pPr lvl="1"/>
            <a:r>
              <a:rPr lang="zh-TW" altLang="en-US" dirty="0"/>
              <a:t>在函式內部定義的變數</a:t>
            </a:r>
            <a:endParaRPr lang="en-US" altLang="zh-TW" dirty="0"/>
          </a:p>
          <a:p>
            <a:pPr lvl="1"/>
            <a:r>
              <a:rPr lang="zh-TW" altLang="en-US" dirty="0"/>
              <a:t>只在</a:t>
            </a:r>
            <a:r>
              <a:rPr lang="zh-TW" altLang="en-US"/>
              <a:t>函式內有用，離開函</a:t>
            </a:r>
            <a:r>
              <a:rPr lang="zh-TW" altLang="en-US" dirty="0"/>
              <a:t>式就沒有作用</a:t>
            </a:r>
            <a:endParaRPr lang="en-US" altLang="zh-TW" dirty="0"/>
          </a:p>
          <a:p>
            <a:r>
              <a:rPr lang="zh-TW" altLang="en-US" dirty="0"/>
              <a:t>全域變數</a:t>
            </a:r>
            <a:endParaRPr lang="en-US" altLang="zh-TW" dirty="0"/>
          </a:p>
          <a:p>
            <a:pPr lvl="1"/>
            <a:r>
              <a:rPr lang="zh-TW" altLang="en-US" dirty="0"/>
              <a:t>在函式外部定義的變數</a:t>
            </a:r>
            <a:endParaRPr lang="en-US" altLang="zh-TW" dirty="0"/>
          </a:p>
          <a:p>
            <a:pPr lvl="1"/>
            <a:r>
              <a:rPr lang="zh-TW" altLang="en-US" dirty="0"/>
              <a:t>變數</a:t>
            </a:r>
            <a:r>
              <a:rPr lang="zh-TW" altLang="en-US"/>
              <a:t>影響範圍為整個</a:t>
            </a:r>
            <a:r>
              <a:rPr lang="zh-TW" altLang="en-US" dirty="0"/>
              <a:t>程式，函式都可引用全域函數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80E5B9-A062-4358-915A-66584FC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13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371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程式語言翻譯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0" name="Google Shape;280;p17" descr="Python中的underscore _ 與__ 及實例剖析. __ 或是_，在python code中常常看到，在class命名中寫成… | by  Ching | bits-to-blocks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564" y="2795549"/>
            <a:ext cx="3109679" cy="207571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4545403" y="2711183"/>
            <a:ext cx="3458095" cy="224443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16658" y="2711184"/>
            <a:ext cx="2960335" cy="224443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/>
          <p:nvPr/>
        </p:nvSpPr>
        <p:spPr>
          <a:xfrm>
            <a:off x="5054138" y="3009207"/>
            <a:ext cx="2493818" cy="64839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bg1"/>
                </a:solidFill>
                <a:latin typeface="DFKai-SB"/>
                <a:ea typeface="DFKai-SB"/>
                <a:cs typeface="DFKai-SB"/>
                <a:sym typeface="DFKai-SB"/>
              </a:rPr>
              <a:t>編譯器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5054138" y="3982413"/>
            <a:ext cx="2493818" cy="648393"/>
          </a:xfrm>
          <a:prstGeom prst="rect">
            <a:avLst/>
          </a:prstGeom>
          <a:solidFill>
            <a:srgbClr val="00B050"/>
          </a:solidFill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bg1"/>
                </a:solidFill>
                <a:latin typeface="DFKai-SB"/>
                <a:ea typeface="DFKai-SB"/>
                <a:cs typeface="DFKai-SB"/>
                <a:sym typeface="DFKai-SB"/>
              </a:rPr>
              <a:t>解譯器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3736733" y="3508896"/>
            <a:ext cx="698270" cy="6490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8160943" y="3508896"/>
            <a:ext cx="698270" cy="6490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7"/>
          <p:cNvSpPr txBox="1"/>
          <p:nvPr/>
        </p:nvSpPr>
        <p:spPr>
          <a:xfrm>
            <a:off x="291548" y="5046330"/>
            <a:ext cx="344518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highlight>
                  <a:srgbClr val="FFFF00"/>
                </a:highlight>
                <a:latin typeface="DFKai-SB"/>
                <a:ea typeface="DFKai-SB"/>
                <a:cs typeface="DFKai-SB"/>
                <a:sym typeface="DFKai-SB"/>
              </a:rPr>
              <a:t>高階語言</a:t>
            </a:r>
            <a:endParaRPr lang="en-US" altLang="zh-TW" sz="2800" dirty="0">
              <a:solidFill>
                <a:schemeClr val="dk1"/>
              </a:solidFill>
              <a:highlight>
                <a:srgbClr val="FFFF00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DFKai-SB"/>
              </a:rPr>
              <a:t>人類熟悉的溝通模式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8" name="Google Shape;288;p17"/>
          <p:cNvSpPr txBox="1"/>
          <p:nvPr/>
        </p:nvSpPr>
        <p:spPr>
          <a:xfrm>
            <a:off x="9016658" y="5046330"/>
            <a:ext cx="288379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highlight>
                  <a:srgbClr val="FFFF00"/>
                </a:highlight>
                <a:latin typeface="DFKai-SB"/>
                <a:ea typeface="DFKai-SB"/>
                <a:cs typeface="DFKai-SB"/>
                <a:sym typeface="DFKai-SB"/>
              </a:rPr>
              <a:t>機器語言</a:t>
            </a:r>
            <a:endParaRPr lang="en-US" altLang="zh-TW" sz="2800" dirty="0">
              <a:solidFill>
                <a:schemeClr val="dk1"/>
              </a:solidFill>
              <a:highlight>
                <a:srgbClr val="FFFF00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DFKai-SB"/>
              </a:rPr>
              <a:t>電腦熟悉的模式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5566564" y="5101176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翻譯過程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C57553-429F-4813-9C7B-6BAB83E5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變數範圍例子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 err="1"/>
              <a:t>def</a:t>
            </a:r>
            <a:r>
              <a:rPr lang="en-US" altLang="zh-TW" cap="none" dirty="0"/>
              <a:t> add(</a:t>
            </a:r>
            <a:r>
              <a:rPr lang="en-US" altLang="zh-TW" cap="none" dirty="0">
                <a:solidFill>
                  <a:srgbClr val="FF66CC"/>
                </a:solidFill>
              </a:rPr>
              <a:t>a, b</a:t>
            </a:r>
            <a:r>
              <a:rPr lang="en-US" altLang="zh-TW" cap="none" dirty="0"/>
              <a:t>):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print(a, b)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print(x, y)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return </a:t>
            </a:r>
            <a:r>
              <a:rPr lang="en-US" altLang="zh-TW" cap="none" dirty="0" err="1"/>
              <a:t>a+b</a:t>
            </a:r>
            <a:r>
              <a:rPr lang="zh-TW" altLang="en-US" cap="none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# </a:t>
            </a:r>
            <a:r>
              <a:rPr lang="en-US" altLang="zh-TW" cap="none" dirty="0">
                <a:solidFill>
                  <a:srgbClr val="00B050"/>
                </a:solidFill>
              </a:rPr>
              <a:t>a, b</a:t>
            </a:r>
            <a:r>
              <a:rPr lang="zh-TW" altLang="en-US" cap="none" dirty="0">
                <a:solidFill>
                  <a:srgbClr val="00B050"/>
                </a:solidFill>
              </a:rPr>
              <a:t>為區域變數</a:t>
            </a:r>
            <a:endParaRPr lang="en-US" altLang="zh-TW" cap="none" dirty="0">
              <a:solidFill>
                <a:srgbClr val="00B05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dirty="0"/>
              <a:t>	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x = 2  </a:t>
            </a:r>
            <a:r>
              <a:rPr lang="en-US" altLang="zh-TW" cap="none" dirty="0">
                <a:solidFill>
                  <a:srgbClr val="00B050"/>
                </a:solidFill>
              </a:rPr>
              <a:t># x, y</a:t>
            </a:r>
            <a:r>
              <a:rPr lang="zh-TW" altLang="en-US" cap="none" dirty="0">
                <a:solidFill>
                  <a:srgbClr val="00B050"/>
                </a:solidFill>
              </a:rPr>
              <a:t>為全域變數</a:t>
            </a:r>
            <a:endParaRPr lang="en-US" altLang="zh-TW" cap="none" dirty="0">
              <a:solidFill>
                <a:srgbClr val="00B05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y = 9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TW" cap="none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print("%d + %d = %d"% (x, y, add(x, y)))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print(a, b)</a:t>
            </a:r>
            <a:endParaRPr lang="zh-TW" altLang="en-US" cap="none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42" t="1348"/>
          <a:stretch/>
        </p:blipFill>
        <p:spPr>
          <a:xfrm>
            <a:off x="6696075" y="1545730"/>
            <a:ext cx="4657725" cy="28022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702D21-A012-44CD-94F2-B38CC55C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9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45625-FCE7-4BE2-A6D8-8F8A14E8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#6: 1-100000</a:t>
            </a:r>
            <a:r>
              <a:rPr lang="zh-TW" altLang="en-US"/>
              <a:t>的數字中質數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CB1E09-9266-424F-A1B9-511B3337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請撰寫一個程式，建立判斷質數的函式，並利用質數判斷函式找尋</a:t>
            </a:r>
            <a:r>
              <a:rPr lang="en-US" altLang="zh-TW"/>
              <a:t>1</a:t>
            </a:r>
            <a:r>
              <a:rPr lang="zh-TW" altLang="en-US"/>
              <a:t>到</a:t>
            </a:r>
            <a:r>
              <a:rPr lang="en-US" altLang="zh-TW"/>
              <a:t>100000</a:t>
            </a:r>
            <a:r>
              <a:rPr lang="zh-TW" altLang="en-US"/>
              <a:t>的數字有幾個質數</a:t>
            </a:r>
            <a:r>
              <a:rPr lang="en-US" altLang="zh-TW"/>
              <a:t>?</a:t>
            </a:r>
            <a:r>
              <a:rPr lang="zh-TW" altLang="en-US"/>
              <a:t> 質數的總和</a:t>
            </a:r>
            <a:r>
              <a:rPr lang="en-US" altLang="zh-TW"/>
              <a:t>?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EC410C-38D6-4797-BEDC-FC00B54B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5898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ADC61-6BAA-4D43-9DFC-CB5BBEA7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6"/>
            <a:ext cx="12192000" cy="1004378"/>
          </a:xfrm>
        </p:spPr>
        <p:txBody>
          <a:bodyPr/>
          <a:lstStyle/>
          <a:p>
            <a:r>
              <a:rPr lang="en-US" altLang="zh-TW"/>
              <a:t>Python math</a:t>
            </a:r>
            <a:r>
              <a:rPr lang="zh-TW" altLang="en-US"/>
              <a:t>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7CA34-2A2A-47FC-9D4D-F849861F4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2425700" cy="4994515"/>
          </a:xfrm>
        </p:spPr>
        <p:txBody>
          <a:bodyPr/>
          <a:lstStyle/>
          <a:p>
            <a:r>
              <a:rPr lang="en-US" altLang="zh-TW"/>
              <a:t>import math</a:t>
            </a:r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4D8F38-09CD-496D-AECD-513B8622D572}"/>
              </a:ext>
            </a:extLst>
          </p:cNvPr>
          <p:cNvSpPr txBox="1">
            <a:spLocks/>
          </p:cNvSpPr>
          <p:nvPr/>
        </p:nvSpPr>
        <p:spPr>
          <a:xfrm>
            <a:off x="3467100" y="1338940"/>
            <a:ext cx="2425700" cy="499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/>
              <a:t>數學常數</a:t>
            </a:r>
            <a:endParaRPr lang="en-US" altLang="zh-TW"/>
          </a:p>
          <a:p>
            <a:r>
              <a:rPr lang="en-US" altLang="zh-TW"/>
              <a:t>math.e</a:t>
            </a:r>
          </a:p>
          <a:p>
            <a:r>
              <a:rPr lang="en-US" altLang="zh-TW"/>
              <a:t>math.pi</a:t>
            </a:r>
          </a:p>
          <a:p>
            <a:r>
              <a:rPr lang="en-US" altLang="zh-TW"/>
              <a:t>math.inf</a:t>
            </a:r>
          </a:p>
          <a:p>
            <a:r>
              <a:rPr lang="en-US" altLang="zh-TW"/>
              <a:t>math.nan</a:t>
            </a:r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6154C23-911E-42ED-B510-75F6DE8B20B1}"/>
              </a:ext>
            </a:extLst>
          </p:cNvPr>
          <p:cNvSpPr txBox="1">
            <a:spLocks/>
          </p:cNvSpPr>
          <p:nvPr/>
        </p:nvSpPr>
        <p:spPr>
          <a:xfrm>
            <a:off x="6096000" y="1338941"/>
            <a:ext cx="5676900" cy="499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/>
              <a:t>數學函數 </a:t>
            </a:r>
            <a:r>
              <a:rPr lang="en-US" altLang="zh-TW"/>
              <a:t>(math.</a:t>
            </a:r>
            <a:r>
              <a:rPr lang="zh-TW" altLang="en-US"/>
              <a:t>函數名</a:t>
            </a:r>
            <a:r>
              <a:rPr lang="en-US" altLang="zh-TW"/>
              <a:t>)</a:t>
            </a:r>
          </a:p>
          <a:p>
            <a:r>
              <a:rPr lang="en-US" altLang="zh-TW"/>
              <a:t>ceil(x), floor(x), trunc(x)</a:t>
            </a:r>
          </a:p>
          <a:p>
            <a:r>
              <a:rPr lang="en-US" altLang="zh-TW"/>
              <a:t>fabs(x), factorial(x), gcd(x), fmod(x, y), frexp(x), fsum(</a:t>
            </a:r>
            <a:r>
              <a:rPr lang="zh-TW" altLang="en-US"/>
              <a:t>數列</a:t>
            </a:r>
            <a:r>
              <a:rPr lang="en-US" altLang="zh-TW"/>
              <a:t>) , modf(x)</a:t>
            </a:r>
          </a:p>
          <a:p>
            <a:r>
              <a:rPr lang="en-US" altLang="zh-TW"/>
              <a:t>exp(x), log(x[, b]), log2(x), log10(x), pow(x, y), sqrt(x)</a:t>
            </a:r>
          </a:p>
          <a:p>
            <a:r>
              <a:rPr lang="en-US" altLang="zh-TW"/>
              <a:t>sin(x), cos(x), tan(x), </a:t>
            </a:r>
          </a:p>
          <a:p>
            <a:r>
              <a:rPr lang="en-US" altLang="zh-TW"/>
              <a:t>asin(x), acos(x), atan2(y,x)</a:t>
            </a:r>
          </a:p>
          <a:p>
            <a:r>
              <a:rPr lang="en-US" altLang="zh-TW"/>
              <a:t>degrees(x), radians(x)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31A7B7-EA65-4574-8DDB-4EFA5EFC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43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6E9CF-6C7F-48B0-B68E-0F625C53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隨機亂數模組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5B16D-96A2-48A6-A05B-7CD76E601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/>
              <a:t>導入隨機變數模組</a:t>
            </a:r>
            <a:endParaRPr lang="en-US" altLang="zh-TW"/>
          </a:p>
          <a:p>
            <a:pPr lvl="1"/>
            <a:r>
              <a:rPr lang="en-US" altLang="zh-TW"/>
              <a:t>import random</a:t>
            </a:r>
          </a:p>
          <a:p>
            <a:r>
              <a:rPr lang="zh-TW" altLang="en-US"/>
              <a:t>產生 </a:t>
            </a:r>
            <a:r>
              <a:rPr lang="en-US" altLang="zh-TW"/>
              <a:t>0-1 </a:t>
            </a:r>
            <a:r>
              <a:rPr lang="zh-TW" altLang="en-US"/>
              <a:t>隨機論述</a:t>
            </a:r>
            <a:endParaRPr lang="en-US" altLang="zh-TW"/>
          </a:p>
          <a:p>
            <a:pPr lvl="1"/>
            <a:r>
              <a:rPr lang="en-US" altLang="zh-TW"/>
              <a:t>random.random()</a:t>
            </a:r>
          </a:p>
          <a:p>
            <a:r>
              <a:rPr lang="zh-TW" altLang="en-US"/>
              <a:t>在清單中隨機選取一個值</a:t>
            </a:r>
            <a:endParaRPr lang="en-US" altLang="zh-TW"/>
          </a:p>
          <a:p>
            <a:pPr lvl="1"/>
            <a:r>
              <a:rPr lang="en-US" altLang="zh-TW"/>
              <a:t>random.choice(</a:t>
            </a:r>
            <a:r>
              <a:rPr lang="zh-TW" altLang="en-US"/>
              <a:t>清單</a:t>
            </a:r>
            <a:r>
              <a:rPr lang="en-US" altLang="zh-TW"/>
              <a:t>)</a:t>
            </a:r>
          </a:p>
          <a:p>
            <a:r>
              <a:rPr lang="zh-TW" altLang="en-US"/>
              <a:t>在 </a:t>
            </a:r>
            <a:r>
              <a:rPr lang="en-US" altLang="zh-TW"/>
              <a:t>n </a:t>
            </a:r>
            <a:r>
              <a:rPr lang="zh-TW" altLang="en-US"/>
              <a:t>到 </a:t>
            </a:r>
            <a:r>
              <a:rPr lang="en-US" altLang="zh-TW"/>
              <a:t>m </a:t>
            </a:r>
            <a:r>
              <a:rPr lang="zh-TW" altLang="en-US"/>
              <a:t>範圍中隨機選取一個值</a:t>
            </a:r>
            <a:endParaRPr lang="en-US" altLang="zh-TW"/>
          </a:p>
          <a:p>
            <a:pPr lvl="1"/>
            <a:r>
              <a:rPr lang="en-US" altLang="zh-TW"/>
              <a:t>random.randrange(n, m, s)</a:t>
            </a:r>
          </a:p>
          <a:p>
            <a:r>
              <a:rPr lang="zh-TW" altLang="en-US"/>
              <a:t>在一個範圍中均值選取一個值</a:t>
            </a:r>
            <a:endParaRPr lang="en-US" altLang="zh-TW"/>
          </a:p>
          <a:p>
            <a:pPr lvl="1"/>
            <a:r>
              <a:rPr lang="en-US" altLang="zh-TW"/>
              <a:t>random.uniform(m, n)</a:t>
            </a:r>
          </a:p>
          <a:p>
            <a:r>
              <a:rPr lang="zh-TW" altLang="en-US"/>
              <a:t>設定亂數子</a:t>
            </a:r>
            <a:endParaRPr lang="en-US" altLang="zh-TW"/>
          </a:p>
          <a:p>
            <a:pPr lvl="1"/>
            <a:r>
              <a:rPr lang="en-US" altLang="zh-TW"/>
              <a:t>random.seed(n)</a:t>
            </a:r>
          </a:p>
          <a:p>
            <a:r>
              <a:rPr lang="en-US" altLang="zh-TW"/>
              <a:t>random.shuffle(</a:t>
            </a:r>
            <a:r>
              <a:rPr lang="zh-TW" altLang="en-US"/>
              <a:t>清單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隨機洗牌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DA7141-2C1C-465F-9B94-B9C23E57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7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6A0A5-AEA2-4F00-84A1-5E7C0843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#7 : </a:t>
            </a:r>
            <a:r>
              <a:rPr lang="zh-TW" altLang="en-US"/>
              <a:t>撲克牌洗牌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3AB04B-C4CB-4454-8291-F8BC18D1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請寫一個 </a:t>
            </a:r>
            <a:r>
              <a:rPr lang="en-US" altLang="zh-TW"/>
              <a:t>python </a:t>
            </a:r>
            <a:r>
              <a:rPr lang="zh-TW" altLang="en-US"/>
              <a:t>程式模擬撲克牌洗牌後，發出 </a:t>
            </a:r>
            <a:r>
              <a:rPr lang="en-US" altLang="zh-TW"/>
              <a:t>5</a:t>
            </a:r>
            <a:r>
              <a:rPr lang="zh-TW" altLang="en-US"/>
              <a:t> 張牌。</a:t>
            </a:r>
            <a:endParaRPr lang="en-US" altLang="zh-TW"/>
          </a:p>
          <a:p>
            <a:pPr lvl="1"/>
            <a:r>
              <a:rPr lang="zh-TW" altLang="en-US"/>
              <a:t>撲克牌有四種花色</a:t>
            </a:r>
            <a:r>
              <a:rPr lang="en-US" altLang="zh-TW"/>
              <a:t>(hearts, spades, clubs, </a:t>
            </a:r>
            <a:r>
              <a:rPr lang="zh-TW" altLang="en-US"/>
              <a:t>及</a:t>
            </a:r>
            <a:r>
              <a:rPr lang="en-US" altLang="zh-TW"/>
              <a:t>diamonds)</a:t>
            </a:r>
            <a:r>
              <a:rPr lang="zh-TW" altLang="en-US"/>
              <a:t>，每一花色有</a:t>
            </a:r>
            <a:r>
              <a:rPr lang="en-US" altLang="zh-TW"/>
              <a:t>13</a:t>
            </a:r>
            <a:r>
              <a:rPr lang="zh-TW" altLang="en-US"/>
              <a:t>張牌 </a:t>
            </a:r>
            <a:r>
              <a:rPr lang="en-US" altLang="zh-TW"/>
              <a:t>A, 2, 3, 4, …, 10, J, Q, K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D55C78-DC50-4760-BA15-3CB7F976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46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76592-3E4A-4A2B-BDFC-95C91916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#8 : </a:t>
            </a:r>
            <a:r>
              <a:rPr lang="zh-TW" altLang="en-US"/>
              <a:t>烏龜隨機散步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80DCFD-8CA4-4EB3-AD28-D7F554410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在一個範圍中</a:t>
            </a:r>
            <a:r>
              <a:rPr lang="en-US" altLang="zh-TW"/>
              <a:t>(WxL)</a:t>
            </a:r>
            <a:r>
              <a:rPr lang="zh-TW" altLang="en-US"/>
              <a:t>小烏龜隨機散步，每次隨機走</a:t>
            </a:r>
            <a:r>
              <a:rPr lang="en-US" altLang="zh-TW"/>
              <a:t>50</a:t>
            </a:r>
            <a:r>
              <a:rPr lang="zh-TW" altLang="en-US"/>
              <a:t>至</a:t>
            </a:r>
            <a:r>
              <a:rPr lang="en-US" altLang="zh-TW"/>
              <a:t>100</a:t>
            </a:r>
            <a:r>
              <a:rPr lang="zh-TW" altLang="en-US"/>
              <a:t>步，到達步數後隨機</a:t>
            </a:r>
            <a:r>
              <a:rPr lang="en-US" altLang="zh-TW"/>
              <a:t>360</a:t>
            </a:r>
            <a:r>
              <a:rPr lang="zh-TW" altLang="en-US"/>
              <a:t>度轉向，碰到邊界時轉向</a:t>
            </a:r>
            <a:r>
              <a:rPr lang="en-US" altLang="zh-TW"/>
              <a:t>180</a:t>
            </a:r>
            <a:r>
              <a:rPr lang="zh-TW" altLang="en-US"/>
              <a:t>度。</a:t>
            </a:r>
            <a:endParaRPr lang="en-US" altLang="zh-TW"/>
          </a:p>
          <a:p>
            <a:r>
              <a:rPr lang="zh-TW" altLang="en-US"/>
              <a:t>請撰寫一個</a:t>
            </a:r>
            <a:r>
              <a:rPr lang="en-US" altLang="zh-TW"/>
              <a:t>python</a:t>
            </a:r>
            <a:r>
              <a:rPr lang="zh-TW" altLang="en-US"/>
              <a:t>程式使小烏龜進行隨機散步</a:t>
            </a:r>
            <a:r>
              <a:rPr lang="en-US" altLang="zh-TW"/>
              <a:t>200</a:t>
            </a:r>
            <a:r>
              <a:rPr lang="zh-TW" altLang="en-US"/>
              <a:t>次。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F1E939-DF8A-4184-95C9-E1ABB80E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7BDEE-8DE1-4C09-A0C2-14326EEA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OS</a:t>
            </a:r>
            <a:r>
              <a:rPr lang="zh-TW" altLang="en-US"/>
              <a:t>模組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F093822-B86C-4F7B-BD4A-2FE350F28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883380"/>
              </p:ext>
            </p:extLst>
          </p:nvPr>
        </p:nvGraphicFramePr>
        <p:xfrm>
          <a:off x="1316182" y="1137887"/>
          <a:ext cx="9559635" cy="5583588"/>
        </p:xfrm>
        <a:graphic>
          <a:graphicData uri="http://schemas.openxmlformats.org/drawingml/2006/table">
            <a:tbl>
              <a:tblPr/>
              <a:tblGrid>
                <a:gridCol w="1618959">
                  <a:extLst>
                    <a:ext uri="{9D8B030D-6E8A-4147-A177-3AD203B41FA5}">
                      <a16:colId xmlns:a16="http://schemas.microsoft.com/office/drawing/2014/main" val="1740368169"/>
                    </a:ext>
                  </a:extLst>
                </a:gridCol>
                <a:gridCol w="1863942">
                  <a:extLst>
                    <a:ext uri="{9D8B030D-6E8A-4147-A177-3AD203B41FA5}">
                      <a16:colId xmlns:a16="http://schemas.microsoft.com/office/drawing/2014/main" val="1969049405"/>
                    </a:ext>
                  </a:extLst>
                </a:gridCol>
                <a:gridCol w="6076734">
                  <a:extLst>
                    <a:ext uri="{9D8B030D-6E8A-4147-A177-3AD203B41FA5}">
                      <a16:colId xmlns:a16="http://schemas.microsoft.com/office/drawing/2014/main" val="3914867178"/>
                    </a:ext>
                  </a:extLst>
                </a:gridCol>
              </a:tblGrid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方法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參數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8231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getcwd()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取得目前程式的工作資料夾路徑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06419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chdir()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path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改變程式的工作資料夾路徑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196108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mkdir()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folder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建立資料夾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1950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rmdir()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folder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刪除空資料夾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245109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listdir()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folder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列出資料夾裡的內容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75468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open()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file, mode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開啟檔案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725818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write()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string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寫入內容到檔案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181809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rename()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old, new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重新命名檔案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9777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remove()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刪除檔案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94946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stat()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取得檔案的屬性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71905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close()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關閉檔案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121345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path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取得檔案的各種屬性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97677"/>
                  </a:ext>
                </a:extLst>
              </a:tr>
              <a:tr h="56959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system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執行系統命令 </a:t>
                      </a:r>
                      <a:r>
                        <a:rPr lang="en-US" altLang="zh-TW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 </a:t>
                      </a:r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等同使用 </a:t>
                      </a:r>
                      <a:r>
                        <a:rPr lang="en-US" altLang="zh-TW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cmd </a:t>
                      </a:r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或終端機輸入指令 </a:t>
                      </a:r>
                      <a:r>
                        <a:rPr lang="en-US" altLang="zh-TW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135425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249987-B5F2-4AB1-88F5-BCF70389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9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30AE2-B34B-469F-B782-838335EE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os </a:t>
            </a:r>
            <a:r>
              <a:rPr lang="zh-TW" altLang="en-US"/>
              <a:t>模組練習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1549B9-80AA-47C2-A60B-1FC0A583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import os</a:t>
            </a:r>
          </a:p>
          <a:p>
            <a:r>
              <a:rPr lang="en-US" altLang="zh-TW"/>
              <a:t>print(os.getcwd())</a:t>
            </a:r>
          </a:p>
          <a:p>
            <a:r>
              <a:rPr lang="en-US" altLang="zh-TW"/>
              <a:t>print(os.listdir())</a:t>
            </a:r>
          </a:p>
          <a:p>
            <a:r>
              <a:rPr lang="en-US" altLang="zh-TW"/>
              <a:t>print(len(os.listdir()))</a:t>
            </a:r>
          </a:p>
          <a:p>
            <a:r>
              <a:rPr lang="en-US" altLang="zh-TW"/>
              <a:t>print(os.stat("107test1.py"))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96FF1B-8701-4858-B21B-72EE56AC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C64B6-3E24-4D66-B8FC-2E65B9F8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檔案處理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3B7DD8-88E3-4068-88E9-62BC772845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讀取檔案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/>
              <a:t>file = open(“test.txt”, “r”)</a:t>
            </a:r>
          </a:p>
          <a:p>
            <a:pPr marL="457200" lvl="1" indent="0">
              <a:buNone/>
            </a:pPr>
            <a:r>
              <a:rPr lang="en-US" altLang="zh-TW"/>
              <a:t>content = file.read()</a:t>
            </a:r>
          </a:p>
          <a:p>
            <a:pPr marL="457200" lvl="1" indent="0">
              <a:buNone/>
            </a:pPr>
            <a:r>
              <a:rPr lang="en-US" altLang="zh-TW"/>
              <a:t>print(content)</a:t>
            </a:r>
          </a:p>
          <a:p>
            <a:pPr marL="457200" lvl="1" indent="0">
              <a:buNone/>
            </a:pPr>
            <a:r>
              <a:rPr lang="en-US" altLang="zh-TW"/>
              <a:t>fie.close()</a:t>
            </a:r>
          </a:p>
          <a:p>
            <a:r>
              <a:rPr lang="zh-TW" altLang="en-US"/>
              <a:t>寫入檔案</a:t>
            </a:r>
            <a:endParaRPr lang="en-US" altLang="zh-TW"/>
          </a:p>
          <a:p>
            <a:pPr lvl="1"/>
            <a:r>
              <a:rPr lang="en-US" altLang="zh-TW"/>
              <a:t>file = open(“test.txt”, “w”)</a:t>
            </a:r>
          </a:p>
          <a:p>
            <a:pPr lvl="1"/>
            <a:r>
              <a:rPr lang="en-US" altLang="zh-TW"/>
              <a:t>file.write(“hello, python”)</a:t>
            </a:r>
          </a:p>
          <a:p>
            <a:pPr lvl="1"/>
            <a:r>
              <a:rPr lang="en-US" altLang="zh-TW"/>
              <a:t>fie.close()</a:t>
            </a:r>
          </a:p>
          <a:p>
            <a:r>
              <a:rPr lang="zh-TW" altLang="en-US"/>
              <a:t>附加檔案</a:t>
            </a:r>
            <a:endParaRPr lang="en-US" altLang="zh-TW"/>
          </a:p>
          <a:p>
            <a:pPr lvl="1"/>
            <a:r>
              <a:rPr lang="en-US" altLang="zh-TW"/>
              <a:t>file = open(“test.txt”, “a”)</a:t>
            </a:r>
          </a:p>
          <a:p>
            <a:pPr lvl="1"/>
            <a:r>
              <a:rPr lang="en-US" altLang="zh-TW"/>
              <a:t>File.write(“</a:t>
            </a:r>
            <a:r>
              <a:rPr lang="zh-TW" altLang="en-US"/>
              <a:t>附加新的一筆資料於結尾</a:t>
            </a:r>
            <a:r>
              <a:rPr lang="en-US" altLang="zh-TW"/>
              <a:t>”)</a:t>
            </a:r>
          </a:p>
          <a:p>
            <a:pPr lvl="1"/>
            <a:r>
              <a:rPr lang="en-US" altLang="zh-TW"/>
              <a:t>fie.close()</a:t>
            </a:r>
          </a:p>
          <a:p>
            <a:pPr marL="457200" lvl="1" indent="0">
              <a:buNone/>
            </a:pPr>
            <a:endParaRPr lang="en-US" altLang="zh-TW"/>
          </a:p>
          <a:p>
            <a:pPr lvl="1"/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16F46B-9BE6-474F-92E3-FE91FE18EF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檔案結束</a:t>
            </a:r>
            <a:endParaRPr lang="en-US" altLang="zh-TW"/>
          </a:p>
          <a:p>
            <a:pPr lvl="1"/>
            <a:r>
              <a:rPr lang="zh-TW" altLang="en-US"/>
              <a:t>檔案開啟處理後，正常程序需要關閉檔案，否則會佔據電腦資源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>
                <a:solidFill>
                  <a:srgbClr val="C00000"/>
                </a:solidFill>
              </a:rPr>
              <a:t>file.close()</a:t>
            </a:r>
            <a:endParaRPr lang="zh-TW" altLang="en-US">
              <a:solidFill>
                <a:srgbClr val="C00000"/>
              </a:solidFill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A94EA8E-84E1-4961-BC42-EDB7BA6CD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87688"/>
              </p:ext>
            </p:extLst>
          </p:nvPr>
        </p:nvGraphicFramePr>
        <p:xfrm>
          <a:off x="6439807" y="3210243"/>
          <a:ext cx="53276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911">
                  <a:extLst>
                    <a:ext uri="{9D8B030D-6E8A-4147-A177-3AD203B41FA5}">
                      <a16:colId xmlns:a16="http://schemas.microsoft.com/office/drawing/2014/main" val="2129857450"/>
                    </a:ext>
                  </a:extLst>
                </a:gridCol>
                <a:gridCol w="3651739">
                  <a:extLst>
                    <a:ext uri="{9D8B030D-6E8A-4147-A177-3AD203B41FA5}">
                      <a16:colId xmlns:a16="http://schemas.microsoft.com/office/drawing/2014/main" val="3692246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mode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作業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6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r, rb, r+, rb+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讀取檔案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w, wb, w+, wb+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寫入檔案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26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a, ab, a+, ab+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附加檔案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3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x, xb, x+, xb+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建立檔案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784892"/>
                  </a:ext>
                </a:extLst>
              </a:tr>
              <a:tr h="1112520">
                <a:tc gridSpan="2">
                  <a:txBody>
                    <a:bodyPr/>
                    <a:lstStyle/>
                    <a:p>
                      <a:r>
                        <a:rPr lang="en-US" altLang="zh-TW" b="1"/>
                        <a:t>b: </a:t>
                      </a:r>
                      <a:r>
                        <a:rPr lang="zh-TW" altLang="en-US" b="1"/>
                        <a:t>二位元檔案</a:t>
                      </a:r>
                      <a:endParaRPr lang="en-US" altLang="zh-TW" b="1"/>
                    </a:p>
                    <a:p>
                      <a:r>
                        <a:rPr lang="en-US" altLang="zh-TW" b="1"/>
                        <a:t>+:</a:t>
                      </a:r>
                      <a:r>
                        <a:rPr lang="zh-TW" altLang="en-US" b="1"/>
                        <a:t> </a:t>
                      </a:r>
                      <a:r>
                        <a:rPr lang="en-US" altLang="zh-TW" b="1"/>
                        <a:t>r+(read/write), w+(write/read), a+(append/read), x+(read/write)</a:t>
                      </a:r>
                      <a:endParaRPr lang="zh-TW" altLang="en-US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24894"/>
                  </a:ext>
                </a:extLst>
              </a:tr>
            </a:tbl>
          </a:graphicData>
        </a:graphic>
      </p:graphicFrame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30D5CF-7DA7-4EE9-A288-3C35399B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4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6D1B3-53A1-4B77-8BED-3B71999C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檔案處理異常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D94B5-CEBA-4D87-9C64-44E75986F6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>
                <a:solidFill>
                  <a:srgbClr val="0000FF"/>
                </a:solidFill>
              </a:rPr>
              <a:t>程式執行出錯意外處理</a:t>
            </a: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try:</a:t>
            </a:r>
          </a:p>
          <a:p>
            <a:pPr marL="0" indent="0">
              <a:buNone/>
            </a:pPr>
            <a:r>
              <a:rPr lang="en-US" altLang="zh-TW"/>
              <a:t>    file = open(“test.txt”, “r”)</a:t>
            </a:r>
          </a:p>
          <a:p>
            <a:pPr marL="0" indent="0">
              <a:buNone/>
            </a:pPr>
            <a:r>
              <a:rPr lang="en-US" altLang="zh-TW"/>
              <a:t>    content = file.read()</a:t>
            </a:r>
          </a:p>
          <a:p>
            <a:pPr marL="0" indent="0">
              <a:buNone/>
            </a:pPr>
            <a:r>
              <a:rPr lang="en-US" altLang="zh-TW"/>
              <a:t>    print(content)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finally:</a:t>
            </a:r>
          </a:p>
          <a:p>
            <a:pPr marL="0" indent="0">
              <a:buNone/>
            </a:pPr>
            <a:r>
              <a:rPr lang="en-US" altLang="zh-TW"/>
              <a:t>    file.close()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3D93EA-4604-4F4E-B970-01B316B130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>
                <a:solidFill>
                  <a:srgbClr val="0000FF"/>
                </a:solidFill>
              </a:rPr>
              <a:t>確保檔案運作完一定關閉檔案</a:t>
            </a: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with</a:t>
            </a:r>
            <a:r>
              <a:rPr lang="en-US" altLang="zh-TW"/>
              <a:t> open("geeks.txt", "r") as file:</a:t>
            </a:r>
          </a:p>
          <a:p>
            <a:pPr marL="0" indent="0">
              <a:buNone/>
            </a:pPr>
            <a:r>
              <a:rPr lang="en-US" altLang="zh-TW"/>
              <a:t>    content = file.read()</a:t>
            </a:r>
          </a:p>
          <a:p>
            <a:pPr marL="0" indent="0">
              <a:buNone/>
            </a:pPr>
            <a:r>
              <a:rPr lang="en-US" altLang="zh-TW"/>
              <a:t>    print(content)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EB1EB5-46AA-4293-822A-75A460B9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0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130629" y="44451"/>
            <a:ext cx="12061371" cy="113120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翻譯器</a:t>
            </a:r>
          </a:p>
        </p:txBody>
      </p:sp>
      <p:grpSp>
        <p:nvGrpSpPr>
          <p:cNvPr id="317" name="Google Shape;317;p19"/>
          <p:cNvGrpSpPr/>
          <p:nvPr/>
        </p:nvGrpSpPr>
        <p:grpSpPr>
          <a:xfrm>
            <a:off x="838200" y="1968362"/>
            <a:ext cx="10515600" cy="4065863"/>
            <a:chOff x="0" y="142737"/>
            <a:chExt cx="10515600" cy="4065863"/>
          </a:xfrm>
        </p:grpSpPr>
        <p:sp>
          <p:nvSpPr>
            <p:cNvPr id="318" name="Google Shape;318;p19"/>
            <p:cNvSpPr/>
            <p:nvPr/>
          </p:nvSpPr>
          <p:spPr>
            <a:xfrm>
              <a:off x="0" y="142737"/>
              <a:ext cx="10515600" cy="900899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 txBox="1"/>
            <p:nvPr/>
          </p:nvSpPr>
          <p:spPr>
            <a:xfrm>
              <a:off x="43978" y="186715"/>
              <a:ext cx="10427644" cy="812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DFKai-SB"/>
                <a:buNone/>
              </a:pPr>
              <a:r>
                <a:rPr lang="zh-TW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編譯器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（</a:t>
              </a:r>
              <a:r>
                <a:rPr lang="en-US" altLang="zh-TW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compiler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）</a:t>
              </a:r>
              <a:endParaRPr dirty="0"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0" y="1043637"/>
              <a:ext cx="10515600" cy="92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 txBox="1"/>
            <p:nvPr/>
          </p:nvSpPr>
          <p:spPr>
            <a:xfrm>
              <a:off x="0" y="1043637"/>
              <a:ext cx="10515600" cy="92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44450" rIns="248900" bIns="44450" anchor="t" anchorCtr="0">
              <a:noAutofit/>
            </a:bodyPr>
            <a:lstStyle/>
            <a:p>
              <a:pPr marL="360363" marR="0" lvl="1" indent="-36036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DFKai-SB"/>
                <a:buChar char="•"/>
              </a:pP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編譯是先將程式全部翻譯成機器碼後，電腦再一次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執行這些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氣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器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碼，以後再執行程式，只要執行機器碼，不需要再重新編譯。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0" y="1967375"/>
              <a:ext cx="10515600" cy="900899"/>
            </a:xfrm>
            <a:prstGeom prst="roundRect">
              <a:avLst>
                <a:gd name="adj" fmla="val 16667"/>
              </a:avLst>
            </a:prstGeom>
            <a:solidFill>
              <a:srgbClr val="6FAA4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 txBox="1"/>
            <p:nvPr/>
          </p:nvSpPr>
          <p:spPr>
            <a:xfrm>
              <a:off x="43978" y="2011353"/>
              <a:ext cx="10427644" cy="812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DFKai-SB"/>
                <a:buNone/>
              </a:pPr>
              <a:r>
                <a:rPr lang="zh-TW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解譯器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（</a:t>
              </a:r>
              <a:r>
                <a:rPr lang="en-US" altLang="zh-TW" sz="3500" dirty="0" err="1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intepreter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）</a:t>
              </a:r>
              <a:endParaRPr dirty="0"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0" y="2868275"/>
              <a:ext cx="10515600" cy="134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 txBox="1"/>
            <p:nvPr/>
          </p:nvSpPr>
          <p:spPr>
            <a:xfrm>
              <a:off x="0" y="2868275"/>
              <a:ext cx="10515600" cy="134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44450" rIns="248900" bIns="44450" anchor="t" anchorCtr="0">
              <a:noAutofit/>
            </a:bodyPr>
            <a:lstStyle/>
            <a:p>
              <a:pPr marL="360363" marR="0" lvl="1" indent="-36036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DFKai-SB"/>
                <a:buChar char="•"/>
              </a:pP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直譯則是每翻譯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完一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程式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，電腦就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執行一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機器碼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，接著再繼續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翻譯下一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，執行一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機器碼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，直到結束為止。每次電腦重新執行程式都要再經過直譯的過程。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32B13E-9F7C-4517-91CA-EFC23286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7815B83-3E4C-4FDE-8E1B-306698FF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檔案讀取函式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5D3BE75-A412-4234-99FC-F44858F8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file.read([size])</a:t>
            </a:r>
          </a:p>
          <a:p>
            <a:pPr lvl="1"/>
            <a:r>
              <a:rPr lang="zh-TW" altLang="en-US"/>
              <a:t>從文件讀取指定的位元組數，如果未給定或為負則讀取所有</a:t>
            </a:r>
            <a:endParaRPr lang="en-US" altLang="zh-TW"/>
          </a:p>
          <a:p>
            <a:r>
              <a:rPr lang="en-US" altLang="zh-TW"/>
              <a:t>file.readline([size])</a:t>
            </a:r>
          </a:p>
          <a:p>
            <a:pPr lvl="1"/>
            <a:r>
              <a:rPr lang="zh-TW" altLang="en-US"/>
              <a:t>讀取整行，包括 “</a:t>
            </a:r>
            <a:r>
              <a:rPr lang="en-US" altLang="zh-TW"/>
              <a:t>\n” </a:t>
            </a:r>
            <a:r>
              <a:rPr lang="zh-TW" altLang="en-US"/>
              <a:t>字元</a:t>
            </a:r>
            <a:endParaRPr lang="en-US" altLang="zh-TW"/>
          </a:p>
          <a:p>
            <a:r>
              <a:rPr lang="en-US" altLang="zh-TW"/>
              <a:t>file.readlines([size])</a:t>
            </a:r>
          </a:p>
          <a:p>
            <a:pPr lvl="1"/>
            <a:r>
              <a:rPr lang="zh-TW" altLang="en-US"/>
              <a:t>讀取所有行並返回清單，若給定</a:t>
            </a:r>
            <a:r>
              <a:rPr lang="en-US" altLang="zh-TW"/>
              <a:t>sizeint&gt;0</a:t>
            </a:r>
            <a:r>
              <a:rPr lang="zh-TW" altLang="en-US"/>
              <a:t>，則是設置一次讀多少位元組，這是為了減輕讀取壓力</a:t>
            </a:r>
            <a:endParaRPr lang="en-US" altLang="zh-TW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70547-1AC2-4576-A683-60C76A12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38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D3FDC-2A91-43CC-93DA-9AD7DA3F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csv</a:t>
            </a:r>
            <a:r>
              <a:rPr lang="zh-TW" altLang="en-US"/>
              <a:t>檔案處理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1FA07F-23CB-4A2D-B08B-8AFA4DB3F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44" y="1338942"/>
            <a:ext cx="6607628" cy="49945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i="0">
                <a:effectLst/>
                <a:latin typeface="-apple-system"/>
              </a:rPr>
              <a:t>CSV</a:t>
            </a:r>
            <a:r>
              <a:rPr lang="zh-TW" altLang="en-US" i="0">
                <a:effectLst/>
                <a:latin typeface="-apple-system"/>
              </a:rPr>
              <a:t>文件 是一種純文字檔案格式，廣泛用於儲存和共享表格資料。</a:t>
            </a:r>
            <a:r>
              <a:rPr lang="en-US" altLang="zh-TW" i="0">
                <a:effectLst/>
                <a:latin typeface="-apple-system"/>
              </a:rPr>
              <a:t>CSV </a:t>
            </a:r>
            <a:r>
              <a:rPr lang="zh-TW" altLang="en-US" i="0">
                <a:effectLst/>
                <a:latin typeface="-apple-system"/>
              </a:rPr>
              <a:t>代表 「逗號分隔值」。</a:t>
            </a:r>
            <a:endParaRPr lang="en-US" altLang="zh-TW" i="0">
              <a:effectLst/>
              <a:latin typeface="-apple-system"/>
            </a:endParaRPr>
          </a:p>
          <a:p>
            <a:r>
              <a:rPr lang="en-US" altLang="zh-TW" i="0">
                <a:effectLst/>
                <a:latin typeface="-apple-system"/>
              </a:rPr>
              <a:t>CSV </a:t>
            </a:r>
            <a:r>
              <a:rPr lang="zh-TW" altLang="en-US" i="0">
                <a:effectLst/>
                <a:latin typeface="-apple-system"/>
              </a:rPr>
              <a:t>檔案的內部結構，其中每一行代表一行數據，逗號用於分隔列</a:t>
            </a:r>
            <a:endParaRPr lang="en-US" altLang="zh-TW">
              <a:latin typeface="-apple-system"/>
            </a:endParaRP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張圓圓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75, 88, 52</a:t>
            </a: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劉長春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82, 65, 87</a:t>
            </a: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鄭天財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95, 85, 62</a:t>
            </a: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郝美麗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65, 55, 45</a:t>
            </a:r>
            <a:endParaRPr lang="en-US" altLang="zh-TW" i="0">
              <a:effectLst/>
              <a:latin typeface="-apple-system"/>
            </a:endParaRPr>
          </a:p>
          <a:p>
            <a:r>
              <a:rPr lang="en-US" altLang="zh-TW">
                <a:latin typeface="-apple-system"/>
              </a:rPr>
              <a:t>Excel</a:t>
            </a:r>
            <a:r>
              <a:rPr lang="zh-TW" altLang="en-US">
                <a:latin typeface="-apple-system"/>
              </a:rPr>
              <a:t>的檔案可以儲存為 </a:t>
            </a:r>
            <a:r>
              <a:rPr lang="en-US" altLang="zh-TW">
                <a:latin typeface="-apple-system"/>
              </a:rPr>
              <a:t>csv </a:t>
            </a:r>
            <a:r>
              <a:rPr lang="zh-TW" altLang="en-US">
                <a:latin typeface="-apple-system"/>
              </a:rPr>
              <a:t>格式檔案</a:t>
            </a:r>
            <a:endParaRPr lang="en-US" altLang="zh-TW">
              <a:latin typeface="-apple-system"/>
            </a:endParaRPr>
          </a:p>
          <a:p>
            <a:r>
              <a:rPr lang="en-US" altLang="zh-TW">
                <a:latin typeface="-apple-system"/>
              </a:rPr>
              <a:t>Python </a:t>
            </a:r>
            <a:r>
              <a:rPr lang="zh-TW" altLang="en-US">
                <a:latin typeface="-apple-system"/>
              </a:rPr>
              <a:t>處理 </a:t>
            </a:r>
            <a:r>
              <a:rPr lang="en-US" altLang="zh-TW">
                <a:latin typeface="-apple-system"/>
              </a:rPr>
              <a:t>csv </a:t>
            </a:r>
            <a:r>
              <a:rPr lang="zh-TW" altLang="en-US">
                <a:latin typeface="-apple-system"/>
              </a:rPr>
              <a:t>方式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開啟 </a:t>
            </a:r>
            <a:r>
              <a:rPr lang="en-US" altLang="zh-TW">
                <a:latin typeface="-apple-system"/>
              </a:rPr>
              <a:t>csv </a:t>
            </a:r>
            <a:r>
              <a:rPr lang="zh-TW" altLang="en-US">
                <a:latin typeface="-apple-system"/>
              </a:rPr>
              <a:t>檔案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讀取一列資料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利用 </a:t>
            </a:r>
            <a:r>
              <a:rPr lang="en-US" altLang="zh-TW">
                <a:latin typeface="-apple-system"/>
              </a:rPr>
              <a:t>str.split(“,”)</a:t>
            </a:r>
            <a:r>
              <a:rPr lang="zh-TW" altLang="en-US">
                <a:latin typeface="-apple-system"/>
              </a:rPr>
              <a:t>方解欄位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將每一個欄位值寫入清單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/>
              <a:t>處理所有列資料建立二維清單</a:t>
            </a:r>
            <a:endParaRPr lang="en-US" altLang="zh-TW"/>
          </a:p>
          <a:p>
            <a:pPr lvl="1"/>
            <a:r>
              <a:rPr lang="zh-TW" altLang="en-US"/>
              <a:t>根據清單規則處理數據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8E4EEAE-2512-4FAB-A946-ACDCFCE7D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89811"/>
              </p:ext>
            </p:extLst>
          </p:nvPr>
        </p:nvGraphicFramePr>
        <p:xfrm>
          <a:off x="7203445" y="1338942"/>
          <a:ext cx="4525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478">
                  <a:extLst>
                    <a:ext uri="{9D8B030D-6E8A-4147-A177-3AD203B41FA5}">
                      <a16:colId xmlns:a16="http://schemas.microsoft.com/office/drawing/2014/main" val="2535893079"/>
                    </a:ext>
                  </a:extLst>
                </a:gridCol>
                <a:gridCol w="1131478">
                  <a:extLst>
                    <a:ext uri="{9D8B030D-6E8A-4147-A177-3AD203B41FA5}">
                      <a16:colId xmlns:a16="http://schemas.microsoft.com/office/drawing/2014/main" val="1265514113"/>
                    </a:ext>
                  </a:extLst>
                </a:gridCol>
                <a:gridCol w="1131478">
                  <a:extLst>
                    <a:ext uri="{9D8B030D-6E8A-4147-A177-3AD203B41FA5}">
                      <a16:colId xmlns:a16="http://schemas.microsoft.com/office/drawing/2014/main" val="577285264"/>
                    </a:ext>
                  </a:extLst>
                </a:gridCol>
                <a:gridCol w="1131478">
                  <a:extLst>
                    <a:ext uri="{9D8B030D-6E8A-4147-A177-3AD203B41FA5}">
                      <a16:colId xmlns:a16="http://schemas.microsoft.com/office/drawing/2014/main" val="1999022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英文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數學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4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66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張圓圓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52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214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劉長春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87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9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鄭天財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62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1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郝美麗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42844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611F9E-457C-41DB-9D61-C692FB3A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44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7385A-5061-49F1-831D-3DC24585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讀取 </a:t>
            </a:r>
            <a:r>
              <a:rPr lang="en-US" altLang="zh-TW"/>
              <a:t>csv </a:t>
            </a:r>
            <a:r>
              <a:rPr lang="zh-TW" altLang="en-US"/>
              <a:t>檔案程式碼解析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67F6C9-B2BF-438C-8E10-E301D3CA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os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os.chdir(“c:/Users/User”)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設定檔案位置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dataTb = []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建立一個資料表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with open(“students.txt”, “r”, encoding=“utf8”) as fp: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開啟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students.txt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，留意中文編碼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ll = fp.</a:t>
            </a:r>
            <a:r>
              <a:rPr lang="en-US" altLang="zh-TW"/>
              <a:t>readlines()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讀取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csv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檔中每一列資料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for line in ll: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 = line.</a:t>
            </a:r>
            <a:r>
              <a:rPr lang="en-US" altLang="zh-TW"/>
              <a:t>split(“,”)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將每一列資料分解為清單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dline[1]=</a:t>
            </a:r>
            <a:r>
              <a:rPr lang="en-US" altLang="zh-TW"/>
              <a:t>int(dline[1])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將字串資料轉換為整數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dline[2]=int(dline[2])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dline[3]=int(dline[3])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dataTb.</a:t>
            </a:r>
            <a:r>
              <a:rPr lang="en-US" altLang="zh-TW"/>
              <a:t>append(dline)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將清單併入資料表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形成二維清單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zh-TW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for d in dataTb: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列印二維清單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print(d)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7A186F-B4FD-48D1-B099-CE8646E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2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7F2920F-7CA4-40B6-B665-B1896EBC8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en-US" altLang="zh-TW"/>
              <a:t>python</a:t>
            </a:r>
            <a:r>
              <a:rPr lang="zh-TW" altLang="en-US"/>
              <a:t>物件導向程式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62A33-0634-419E-B094-13169B65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6151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3AA26-8F10-4081-892F-28B0AD3F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1D808-EC78-4AC6-B890-5A3970CD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6EC662-B8C4-4114-ABAB-0F7C25A4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184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4B6AFDF-D43F-4F31-8CB1-16CCF4D77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特別套件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EB8FB3-275D-4BA4-9901-E2B86F83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0966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77DF2-A7EF-4D2A-B37D-49E2BD24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Numpy</a:t>
            </a:r>
            <a:r>
              <a:rPr lang="zh-TW" altLang="en-US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11E77-9B85-4090-9B7D-6487E67B1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ffectLst/>
                <a:latin typeface="Open Sans" panose="020B0604020202020204" pitchFamily="34" charset="0"/>
              </a:rPr>
              <a:t>numpy</a:t>
            </a:r>
            <a:r>
              <a:rPr lang="zh-TW" altLang="en-US">
                <a:effectLst/>
                <a:latin typeface="Open Sans" panose="020B0604020202020204" pitchFamily="34" charset="0"/>
              </a:rPr>
              <a:t>是以</a:t>
            </a:r>
            <a:r>
              <a:rPr lang="en-US" altLang="zh-TW">
                <a:effectLst/>
                <a:latin typeface="Open Sans" panose="020B0604020202020204" pitchFamily="34" charset="0"/>
              </a:rPr>
              <a:t>Pyhton</a:t>
            </a:r>
            <a:r>
              <a:rPr lang="zh-TW" altLang="en-US">
                <a:effectLst/>
                <a:latin typeface="Open Sans" panose="020B0604020202020204" pitchFamily="34" charset="0"/>
              </a:rPr>
              <a:t>為基礎的科學計算套件</a:t>
            </a:r>
            <a:endParaRPr lang="en-US" altLang="zh-TW">
              <a:effectLst/>
              <a:latin typeface="Open Sans" panose="020B0604020202020204" pitchFamily="34" charset="0"/>
            </a:endParaRPr>
          </a:p>
          <a:p>
            <a:r>
              <a:rPr lang="en-US" altLang="zh-TW">
                <a:effectLst/>
                <a:latin typeface="Open Sans" panose="020B0606030504020204" pitchFamily="34" charset="0"/>
              </a:rPr>
              <a:t>Numpy </a:t>
            </a:r>
            <a:r>
              <a:rPr lang="zh-TW" altLang="en-US">
                <a:effectLst/>
                <a:latin typeface="Open Sans" panose="020B0606030504020204" pitchFamily="34" charset="0"/>
              </a:rPr>
              <a:t>提供多維陣列運算，包含</a:t>
            </a:r>
            <a:r>
              <a:rPr lang="zh-TW" altLang="en-US">
                <a:latin typeface="Open Sans" panose="020B0606030504020204" pitchFamily="34" charset="0"/>
              </a:rPr>
              <a:t>數學、邏輯、</a:t>
            </a:r>
            <a:r>
              <a:rPr lang="en-US" altLang="zh-TW">
                <a:effectLst/>
                <a:latin typeface="Open Sans" panose="020B0606030504020204" pitchFamily="34" charset="0"/>
              </a:rPr>
              <a:t>shape manipulation, </a:t>
            </a:r>
            <a:r>
              <a:rPr lang="zh-TW" altLang="en-US">
                <a:effectLst/>
                <a:latin typeface="Open Sans" panose="020B0606030504020204" pitchFamily="34" charset="0"/>
              </a:rPr>
              <a:t>排序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選取數據</a:t>
            </a:r>
            <a:r>
              <a:rPr lang="en-US" altLang="zh-TW">
                <a:effectLst/>
                <a:latin typeface="Open Sans" panose="020B0606030504020204" pitchFamily="34" charset="0"/>
              </a:rPr>
              <a:t>, I/O, </a:t>
            </a:r>
            <a:r>
              <a:rPr lang="zh-TW" altLang="en-US">
                <a:effectLst/>
                <a:latin typeface="Open Sans" panose="020B0606030504020204" pitchFamily="34" charset="0"/>
              </a:rPr>
              <a:t>離散傅立葉轉換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基本線性代數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基本統計函數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隨機模擬等，運算效能高</a:t>
            </a:r>
            <a:endParaRPr lang="en-US" altLang="zh-TW">
              <a:effectLst/>
              <a:latin typeface="Open Sans" panose="020B0606030504020204" pitchFamily="34" charset="0"/>
            </a:endParaRPr>
          </a:p>
          <a:p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NumPy 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套件核心為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Arial Unicode MS" panose="020B0604020202020204" pitchFamily="34" charset="-120"/>
                <a:ea typeface="var(--pst-font-family-monospace)"/>
                <a:cs typeface="Open Sans" panose="020B0606030504020204" pitchFamily="34" charset="0"/>
              </a:rPr>
              <a:t>ndarray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物件，資料型別同質的 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維陣列</a:t>
            </a:r>
            <a:endParaRPr kumimoji="0" lang="en-US" altLang="zh-TW" u="none" strike="noStrike" cap="none" normalizeH="0" baseline="0">
              <a:ln>
                <a:noFill/>
              </a:ln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使用 </a:t>
            </a:r>
            <a:r>
              <a:rPr kumimoji="0" lang="en-US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numpy 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前須導入套件</a:t>
            </a:r>
            <a:endParaRPr kumimoji="0" lang="en-US" altLang="zh-TW" u="none" strike="noStrike" cap="none" normalizeH="0" baseline="0">
              <a:ln>
                <a:noFill/>
              </a:ln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kumimoji="0" lang="en-US" altLang="zh-TW" b="1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Open Sans" panose="020B0606030504020204" pitchFamily="34" charset="0"/>
              </a:rPr>
              <a:t>import numpy as np</a:t>
            </a:r>
            <a:r>
              <a:rPr kumimoji="0" lang="zh-TW" altLang="zh-TW" b="1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Open Sans" panose="020B0606030504020204" pitchFamily="34" charset="0"/>
              </a:rPr>
              <a:t> </a:t>
            </a:r>
            <a:endParaRPr lang="en-US" altLang="zh-TW" b="1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17691C-5C7B-4BF0-9C91-83798337F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17154-9C47-457A-A0D2-DBA23288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9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3FBB2C-3F0E-4E08-94E1-58F9E18D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建立陣列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28040-5FD3-44E3-99CE-66FCA205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/>
              <a:t>1-D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a = np.array([1,2,3,4])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#array([1,2,3,4]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a.ndim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#1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a.shape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#(4,)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len(a)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#4</a:t>
            </a:r>
          </a:p>
          <a:p>
            <a:r>
              <a:rPr lang="en-US" altLang="zh-TW" b="1">
                <a:latin typeface="Consolas" panose="020B0609020204030204" pitchFamily="49" charset="0"/>
              </a:rPr>
              <a:t>2-D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b = np.array([[0,1,2],[3,4,5])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2x3 array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b.ndim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#2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b.shape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#(2,3)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len(b)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#2</a:t>
            </a:r>
            <a:endParaRPr lang="zh-TW" altLang="en-US" b="1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A9C6404-6D76-43E1-B2B6-F4085384192F}"/>
              </a:ext>
            </a:extLst>
          </p:cNvPr>
          <p:cNvGraphicFramePr>
            <a:graphicFrameLocks noGrp="1"/>
          </p:cNvGraphicFramePr>
          <p:nvPr/>
        </p:nvGraphicFramePr>
        <p:xfrm>
          <a:off x="4223359" y="2325387"/>
          <a:ext cx="27011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277">
                  <a:extLst>
                    <a:ext uri="{9D8B030D-6E8A-4147-A177-3AD203B41FA5}">
                      <a16:colId xmlns:a16="http://schemas.microsoft.com/office/drawing/2014/main" val="1903406031"/>
                    </a:ext>
                  </a:extLst>
                </a:gridCol>
                <a:gridCol w="675277">
                  <a:extLst>
                    <a:ext uri="{9D8B030D-6E8A-4147-A177-3AD203B41FA5}">
                      <a16:colId xmlns:a16="http://schemas.microsoft.com/office/drawing/2014/main" val="958322039"/>
                    </a:ext>
                  </a:extLst>
                </a:gridCol>
                <a:gridCol w="675277">
                  <a:extLst>
                    <a:ext uri="{9D8B030D-6E8A-4147-A177-3AD203B41FA5}">
                      <a16:colId xmlns:a16="http://schemas.microsoft.com/office/drawing/2014/main" val="1896194736"/>
                    </a:ext>
                  </a:extLst>
                </a:gridCol>
                <a:gridCol w="675277">
                  <a:extLst>
                    <a:ext uri="{9D8B030D-6E8A-4147-A177-3AD203B41FA5}">
                      <a16:colId xmlns:a16="http://schemas.microsoft.com/office/drawing/2014/main" val="155575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7628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E6A519C-EFE3-405F-9213-636507679449}"/>
              </a:ext>
            </a:extLst>
          </p:cNvPr>
          <p:cNvGraphicFramePr>
            <a:graphicFrameLocks noGrp="1"/>
          </p:cNvGraphicFramePr>
          <p:nvPr/>
        </p:nvGraphicFramePr>
        <p:xfrm>
          <a:off x="4347456" y="3898354"/>
          <a:ext cx="24529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638">
                  <a:extLst>
                    <a:ext uri="{9D8B030D-6E8A-4147-A177-3AD203B41FA5}">
                      <a16:colId xmlns:a16="http://schemas.microsoft.com/office/drawing/2014/main" val="568153358"/>
                    </a:ext>
                  </a:extLst>
                </a:gridCol>
                <a:gridCol w="817638">
                  <a:extLst>
                    <a:ext uri="{9D8B030D-6E8A-4147-A177-3AD203B41FA5}">
                      <a16:colId xmlns:a16="http://schemas.microsoft.com/office/drawing/2014/main" val="1127123176"/>
                    </a:ext>
                  </a:extLst>
                </a:gridCol>
                <a:gridCol w="817638">
                  <a:extLst>
                    <a:ext uri="{9D8B030D-6E8A-4147-A177-3AD203B41FA5}">
                      <a16:colId xmlns:a16="http://schemas.microsoft.com/office/drawing/2014/main" val="3370945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2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439314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C43A27-AB0E-46E8-B4A6-4288D4A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6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E9A1D-0C2D-4557-AF1A-9D459306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Numpy array </a:t>
            </a:r>
            <a:r>
              <a:rPr lang="zh-TW" altLang="en-US"/>
              <a:t>元素資料型別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B87D69-8E99-42D7-891F-AC780478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bool</a:t>
            </a:r>
            <a:r>
              <a:rPr lang="en-US" altLang="zh-TW">
                <a:latin typeface="Consolas" panose="020B0609020204030204" pitchFamily="49" charset="0"/>
              </a:rPr>
              <a:t>, boolean</a:t>
            </a: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int8</a:t>
            </a:r>
            <a:r>
              <a:rPr lang="en-US" altLang="zh-TW">
                <a:latin typeface="Consolas" panose="020B0609020204030204" pitchFamily="49" charset="0"/>
              </a:rPr>
              <a:t>, numpy.uint8 (numpy.byte)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int16</a:t>
            </a:r>
            <a:r>
              <a:rPr lang="en-US" altLang="zh-TW">
                <a:latin typeface="Consolas" panose="020B0609020204030204" pitchFamily="49" charset="0"/>
              </a:rPr>
              <a:t>, numpy.uint16 (numpy.short)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int32</a:t>
            </a:r>
            <a:r>
              <a:rPr lang="en-US" altLang="zh-TW">
                <a:latin typeface="Consolas" panose="020B0609020204030204" pitchFamily="49" charset="0"/>
              </a:rPr>
              <a:t>, numpy.uint32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intp</a:t>
            </a:r>
            <a:r>
              <a:rPr lang="en-US" altLang="zh-TW">
                <a:latin typeface="Consolas" panose="020B0609020204030204" pitchFamily="49" charset="0"/>
              </a:rPr>
              <a:t>, numpy.uintp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int64</a:t>
            </a:r>
            <a:r>
              <a:rPr lang="en-US" altLang="zh-TW">
                <a:latin typeface="Consolas" panose="020B0609020204030204" pitchFamily="49" charset="0"/>
              </a:rPr>
              <a:t> (numpy.long)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float16</a:t>
            </a:r>
            <a:r>
              <a:rPr lang="en-US" altLang="zh-TW">
                <a:latin typeface="Consolas" panose="020B0609020204030204" pitchFamily="49" charset="0"/>
              </a:rPr>
              <a:t> (numpy.half)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float32</a:t>
            </a:r>
            <a:r>
              <a:rPr lang="en-US" altLang="zh-TW">
                <a:latin typeface="Consolas" panose="020B0609020204030204" pitchFamily="49" charset="0"/>
              </a:rPr>
              <a:t> (numpy.single)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float64</a:t>
            </a:r>
            <a:r>
              <a:rPr lang="en-US" altLang="zh-TW">
                <a:latin typeface="Consolas" panose="020B0609020204030204" pitchFamily="49" charset="0"/>
              </a:rPr>
              <a:t> (numpy.double)</a:t>
            </a: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float96</a:t>
            </a:r>
            <a:r>
              <a:rPr lang="en-US" altLang="zh-TW">
                <a:latin typeface="Consolas" panose="020B0609020204030204" pitchFamily="49" charset="0"/>
              </a:rPr>
              <a:t> (numpy.longdouble)</a:t>
            </a:r>
            <a:endParaRPr lang="zh-TW" altLang="en-US">
              <a:latin typeface="Consolas" panose="020B0609020204030204" pitchFamily="49" charset="0"/>
            </a:endParaRPr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6A249C-4503-4ED1-8B81-B9787D3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EC680-135A-47F7-AA37-7A61E78F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特殊矩陣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6C264B-81AF-4371-9F01-B33109D093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np.ones((3,3))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[1., 1., 1.],</a:t>
            </a:r>
          </a:p>
          <a:p>
            <a:pPr marL="0" indent="0">
              <a:buNone/>
            </a:pPr>
            <a:r>
              <a:rPr lang="en-US" altLang="zh-TW"/>
              <a:t>       [1., 1., 1.],</a:t>
            </a:r>
          </a:p>
          <a:p>
            <a:pPr marL="0" indent="0">
              <a:buNone/>
            </a:pPr>
            <a:r>
              <a:rPr lang="en-US" altLang="zh-TW"/>
              <a:t>       [1., 1., 1.]])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np.zeros((3,3))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[0., 0., 0.],</a:t>
            </a:r>
          </a:p>
          <a:p>
            <a:pPr marL="0" indent="0">
              <a:buNone/>
            </a:pPr>
            <a:r>
              <a:rPr lang="en-US" altLang="zh-TW"/>
              <a:t>       [0., 0., 0.],</a:t>
            </a:r>
          </a:p>
          <a:p>
            <a:pPr marL="0" indent="0">
              <a:buNone/>
            </a:pPr>
            <a:r>
              <a:rPr lang="en-US" altLang="zh-TW"/>
              <a:t>       [0., 0., 0.]])</a:t>
            </a:r>
          </a:p>
          <a:p>
            <a:pPr marL="0" indent="0">
              <a:buNone/>
            </a:pP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38731F-F179-4133-83B4-13674F8431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np.identity(3)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[1., 0., 0.],</a:t>
            </a:r>
          </a:p>
          <a:p>
            <a:pPr marL="0" indent="0">
              <a:buNone/>
            </a:pPr>
            <a:r>
              <a:rPr lang="en-US" altLang="zh-TW"/>
              <a:t>       [0., 1., 0.],</a:t>
            </a:r>
          </a:p>
          <a:p>
            <a:pPr marL="0" indent="0">
              <a:buNone/>
            </a:pPr>
            <a:r>
              <a:rPr lang="en-US" altLang="zh-TW"/>
              <a:t>       [0., 0., 1.]])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np.full((3,3), 5)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[5, 5, 5],</a:t>
            </a:r>
          </a:p>
          <a:p>
            <a:pPr marL="0" indent="0">
              <a:buNone/>
            </a:pPr>
            <a:r>
              <a:rPr lang="en-US" altLang="zh-TW"/>
              <a:t>       [5, 5, 5],</a:t>
            </a:r>
          </a:p>
          <a:p>
            <a:pPr marL="0" indent="0">
              <a:buNone/>
            </a:pPr>
            <a:r>
              <a:rPr lang="en-US" altLang="zh-TW"/>
              <a:t>       [5, 5, 5]])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np.empty((3,3))</a:t>
            </a:r>
          </a:p>
          <a:p>
            <a:pPr marL="0" indent="0">
              <a:buNone/>
            </a:pPr>
            <a:endParaRPr lang="zh-TW" altLang="en-US" sz="150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AC771D-A0E6-45FD-91B4-30CCAA08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5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143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3" name="Google Shape;33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一種高階程式語言</a:t>
            </a:r>
            <a:endParaRPr lang="en-US" altLang="zh-TW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語法易學易讀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人人都能使用的程式語言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入門程式語言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美國高中生必學的程式語言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自由</a:t>
            </a:r>
            <a:r>
              <a:rPr lang="zh-TW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開放原始碼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直譯式語言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BB2A60-57FB-4CBC-B35A-D9657C7F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75" y="1817525"/>
            <a:ext cx="6968410" cy="38643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CE6977E-086B-467C-B266-4C74BE32515E}"/>
              </a:ext>
            </a:extLst>
          </p:cNvPr>
          <p:cNvSpPr txBox="1"/>
          <p:nvPr/>
        </p:nvSpPr>
        <p:spPr>
          <a:xfrm>
            <a:off x="7188200" y="57447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/>
              <a:t>https://cs50.harvard.edu/x/weeks/6/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B149F7-5F61-411E-BEDD-4DE4AF94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A8099-7F1D-4B01-838B-E7EDB14D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811A8-A3CE-4443-9CC7-D2DC30E4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切割陣列</a:t>
            </a:r>
            <a:r>
              <a:rPr lang="en-US" altLang="zh-TW"/>
              <a:t>(array slicing)</a:t>
            </a:r>
          </a:p>
          <a:p>
            <a:pPr lvl="1"/>
            <a:r>
              <a:rPr lang="en-US" altLang="zh-TW"/>
              <a:t>Slicing 1-D array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TW">
                <a:solidFill>
                  <a:srgbClr val="000000"/>
                </a:solidFill>
                <a:latin typeface="Consolas" panose="020B0609020204030204" pitchFamily="49" charset="0"/>
              </a:rPr>
              <a:t> or 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#array([2,4])</a:t>
            </a:r>
            <a:endParaRPr lang="en-US" altLang="zh-TW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altLang="zh-TW">
                <a:latin typeface="+mn-lt"/>
              </a:rPr>
              <a:t>Slicing 2-D array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TW">
                <a:solidFill>
                  <a:srgbClr val="000000"/>
                </a:solidFill>
                <a:latin typeface="Consolas" panose="020B0609020204030204" pitchFamily="49" charset="0"/>
              </a:rPr>
              <a:t> or 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#array([3,8])</a:t>
            </a:r>
            <a:endParaRPr lang="en-US" altLang="zh-TW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r>
              <a:rPr lang="zh-TW" altLang="en-US"/>
              <a:t>選取數據</a:t>
            </a:r>
            <a:endParaRPr lang="en-US" altLang="zh-TW"/>
          </a:p>
          <a:p>
            <a:pPr lvl="1"/>
            <a:r>
              <a:rPr lang="en-US" altLang="zh-TW"/>
              <a:t>Access 1-D array elements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b="0">
                <a:solidFill>
                  <a:srgbClr val="990055"/>
                </a:solidFill>
                <a:latin typeface="Consolas" panose="020B0609020204030204" pitchFamily="49" charset="0"/>
              </a:rPr>
              <a:t>2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#3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zh-TW"/>
              <a:t>Access 2-D array elements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#10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95B870-79ED-46B4-A2DE-5EFC536C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0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1F7CD-AC8A-4D06-B69D-E2D082D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數學運算 </a:t>
            </a:r>
            <a:r>
              <a:rPr lang="en-US" altLang="zh-TW" sz="2800"/>
              <a:t>(</a:t>
            </a:r>
            <a:r>
              <a:rPr lang="zh-TW" altLang="en-US" sz="2800"/>
              <a:t>針對每一個陣列元素</a:t>
            </a:r>
            <a:r>
              <a:rPr lang="en-US" altLang="zh-TW" sz="2800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858F6-E71C-43CE-802C-6C52470B9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加減乘除</a:t>
            </a:r>
            <a:endParaRPr lang="en-US" altLang="zh-TW"/>
          </a:p>
          <a:p>
            <a:r>
              <a:rPr lang="en-US" altLang="zh-TW"/>
              <a:t>square, sqrt, power, …</a:t>
            </a:r>
          </a:p>
          <a:p>
            <a:r>
              <a:rPr lang="zh-TW" altLang="en-US"/>
              <a:t>三角函數</a:t>
            </a:r>
            <a:endParaRPr lang="en-US" altLang="zh-TW"/>
          </a:p>
          <a:p>
            <a:pPr lvl="1"/>
            <a:r>
              <a:rPr lang="en-US" altLang="zh-TW"/>
              <a:t>sin, cos, tan, …</a:t>
            </a:r>
          </a:p>
          <a:p>
            <a:r>
              <a:rPr lang="zh-TW" altLang="en-US"/>
              <a:t>指數</a:t>
            </a:r>
            <a:r>
              <a:rPr lang="en-US" altLang="zh-TW"/>
              <a:t>/</a:t>
            </a:r>
            <a:r>
              <a:rPr lang="zh-TW" altLang="en-US"/>
              <a:t>對數</a:t>
            </a:r>
            <a:endParaRPr lang="en-US" altLang="zh-TW"/>
          </a:p>
          <a:p>
            <a:pPr lvl="1"/>
            <a:r>
              <a:rPr lang="en-US" altLang="zh-TW"/>
              <a:t>exp, log, log10</a:t>
            </a:r>
          </a:p>
          <a:p>
            <a:r>
              <a:rPr lang="zh-TW" altLang="en-US"/>
              <a:t>統計函數</a:t>
            </a:r>
            <a:endParaRPr lang="en-US" altLang="zh-TW"/>
          </a:p>
          <a:p>
            <a:pPr lvl="1"/>
            <a:r>
              <a:rPr lang="en-US" altLang="zh-TW"/>
              <a:t>sum, mean, median, std, var, min, max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9E56F9-89DF-4E38-99B4-673FF9C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06" y="1105429"/>
            <a:ext cx="4235949" cy="507153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D205E2-A6C1-48B3-8355-3E6B89BA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07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EBD927-3361-42CA-9F49-A5A50667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亂數產生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60A924-B872-4DF2-80F1-A63B3322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600"/>
              <a:t>設定亂數子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seed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200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生成</a:t>
            </a:r>
            <a:r>
              <a:rPr lang="en-US" altLang="zh-TW" sz="2600"/>
              <a:t>5</a:t>
            </a:r>
            <a:r>
              <a:rPr lang="zh-TW" altLang="en-US" sz="2600"/>
              <a:t>筆</a:t>
            </a:r>
            <a:r>
              <a:rPr lang="en-US" altLang="zh-TW" sz="2600"/>
              <a:t>[0,1)</a:t>
            </a:r>
            <a:r>
              <a:rPr lang="zh-TW" altLang="en-US" sz="2600"/>
              <a:t>亂數的陣列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生成</a:t>
            </a:r>
            <a:r>
              <a:rPr lang="en-US" altLang="zh-TW" sz="2600"/>
              <a:t>5</a:t>
            </a:r>
            <a:r>
              <a:rPr lang="zh-TW" altLang="en-US" sz="2600"/>
              <a:t>筆</a:t>
            </a:r>
            <a:r>
              <a:rPr lang="en-US" altLang="zh-TW" sz="2600"/>
              <a:t>[10,100)</a:t>
            </a:r>
            <a:r>
              <a:rPr lang="zh-TW" altLang="en-US" sz="2600"/>
              <a:t>整數亂數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,size=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生成</a:t>
            </a:r>
            <a:r>
              <a:rPr lang="en-US" altLang="zh-TW" sz="2600"/>
              <a:t>5</a:t>
            </a:r>
            <a:r>
              <a:rPr lang="zh-TW" altLang="en-US" sz="2600"/>
              <a:t>筆</a:t>
            </a:r>
            <a:r>
              <a:rPr lang="en-US" altLang="zh-TW" sz="2600"/>
              <a:t>[0,1)</a:t>
            </a:r>
            <a:r>
              <a:rPr lang="zh-TW" altLang="en-US" sz="2600"/>
              <a:t>符合</a:t>
            </a:r>
            <a:r>
              <a:rPr lang="en-US" altLang="zh-TW" sz="2600"/>
              <a:t>normal</a:t>
            </a:r>
            <a:r>
              <a:rPr lang="zh-TW" altLang="en-US" sz="2600"/>
              <a:t> </a:t>
            </a:r>
            <a:r>
              <a:rPr lang="en-US" altLang="zh-TW" sz="2600"/>
              <a:t>distribution</a:t>
            </a:r>
            <a:r>
              <a:rPr lang="zh-TW" altLang="en-US" sz="2600"/>
              <a:t>的亂數</a:t>
            </a:r>
            <a:r>
              <a:rPr lang="en-US" altLang="zh-TW" sz="2600"/>
              <a:t>(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uniform</a:t>
            </a:r>
            <a:r>
              <a:rPr lang="en-US" altLang="zh-TW" sz="2600"/>
              <a:t>…)</a:t>
            </a:r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normal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由一個陣列中隨機抽樣</a:t>
            </a:r>
            <a:r>
              <a:rPr lang="en-US" altLang="zh-TW" sz="2600"/>
              <a:t>5</a:t>
            </a:r>
            <a:r>
              <a:rPr lang="zh-TW" altLang="en-US" sz="2600"/>
              <a:t>筆數據 </a:t>
            </a:r>
            <a:r>
              <a:rPr lang="en-US" altLang="zh-TW" sz="2600"/>
              <a:t>with replacement</a:t>
            </a:r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choice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600" b="1">
                <a:solidFill>
                  <a:srgbClr val="7030A0"/>
                </a:solidFill>
                <a:latin typeface="Consolas" panose="020B0609020204030204" pitchFamily="49" charset="0"/>
              </a:rPr>
              <a:t>replace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將一個陣列打亂重排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shuffle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6682C-9196-4506-A550-F7C468DE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8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995E8-DB43-47B6-9381-2288F07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基本線性代數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351A3-0035-407D-94B2-8D4C45533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zh-TW" altLang="en-US" sz="2200"/>
              <a:t>線性代數在機器學習演算法開發中扮演重要的腳色</a:t>
            </a:r>
            <a:endParaRPr lang="en-US" altLang="zh-TW" sz="2200"/>
          </a:p>
          <a:p>
            <a:pPr>
              <a:lnSpc>
                <a:spcPct val="100000"/>
              </a:lnSpc>
            </a:pPr>
            <a:r>
              <a:rPr lang="zh-TW" altLang="en-US" sz="2200"/>
              <a:t>在線性代數，使用向量</a:t>
            </a:r>
            <a:r>
              <a:rPr lang="en-US" altLang="zh-TW" sz="2200"/>
              <a:t>(vector)</a:t>
            </a:r>
            <a:r>
              <a:rPr lang="zh-TW" altLang="en-US" sz="2200"/>
              <a:t>、矩陣</a:t>
            </a:r>
            <a:r>
              <a:rPr lang="en-US" altLang="zh-TW" sz="2200"/>
              <a:t>(matrix)</a:t>
            </a:r>
            <a:r>
              <a:rPr lang="zh-TW" altLang="en-US" sz="2200"/>
              <a:t>、及線性方程式</a:t>
            </a:r>
            <a:r>
              <a:rPr lang="en-US" altLang="zh-TW" sz="2200"/>
              <a:t>(linear equations)</a:t>
            </a:r>
            <a:r>
              <a:rPr lang="zh-TW" altLang="en-US" sz="2200"/>
              <a:t>解決問題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r>
              <a:rPr lang="zh-TW" altLang="en-US" sz="2200"/>
              <a:t>向量代表一個數值與方向的物理量，它是用於解決工程或機器學習問題的工具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r>
              <a:rPr lang="zh-TW" altLang="en-US" sz="2200"/>
              <a:t>矩陣在許多領域用來作為向量轉換工具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r>
              <a:rPr lang="zh-TW" altLang="en-US" sz="2200"/>
              <a:t>線性方程式常用描述實際問題其結果與影響因子間呈現線性關係，求解線性方程式幫助了解結果與影響因子間關聯，線性方程式可以使用向量與矩陣來表示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endParaRPr lang="en-US" altLang="zh-TW" sz="2200"/>
          </a:p>
          <a:p>
            <a:pPr lvl="1">
              <a:lnSpc>
                <a:spcPct val="100000"/>
              </a:lnSpc>
            </a:pPr>
            <a:endParaRPr lang="en-US" altLang="zh-TW" sz="2000"/>
          </a:p>
          <a:p>
            <a:pPr lvl="1">
              <a:lnSpc>
                <a:spcPct val="100000"/>
              </a:lnSpc>
            </a:pPr>
            <a:endParaRPr lang="en-US" altLang="zh-TW" sz="2000"/>
          </a:p>
          <a:p>
            <a:pPr lvl="1">
              <a:lnSpc>
                <a:spcPct val="100000"/>
              </a:lnSpc>
            </a:pPr>
            <a:endParaRPr lang="en-US" altLang="zh-TW" sz="2000"/>
          </a:p>
          <a:p>
            <a:pPr>
              <a:lnSpc>
                <a:spcPct val="100000"/>
              </a:lnSpc>
            </a:pPr>
            <a:endParaRPr lang="en-US" altLang="zh-TW" sz="2200"/>
          </a:p>
          <a:p>
            <a:pPr>
              <a:lnSpc>
                <a:spcPct val="100000"/>
              </a:lnSpc>
            </a:pPr>
            <a:endParaRPr lang="en-US" altLang="zh-TW" sz="2200"/>
          </a:p>
          <a:p>
            <a:pPr>
              <a:lnSpc>
                <a:spcPct val="100000"/>
              </a:lnSpc>
            </a:pPr>
            <a:r>
              <a:rPr lang="en-US" altLang="zh-TW" sz="2200"/>
              <a:t>Python SciPy</a:t>
            </a:r>
            <a:r>
              <a:rPr lang="zh-TW" altLang="en-US" sz="2200"/>
              <a:t> 套件提供線性代數工具模組，這個模組的底層是以 </a:t>
            </a:r>
            <a:r>
              <a:rPr lang="en-US" altLang="zh-TW" sz="2200"/>
              <a:t>numpy </a:t>
            </a:r>
            <a:r>
              <a:rPr lang="zh-TW" altLang="en-US" sz="2200"/>
              <a:t>為基礎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C89AE1A-A946-4EF3-8EC4-626462D414C4}"/>
                  </a:ext>
                </a:extLst>
              </p:cNvPr>
              <p:cNvSpPr txBox="1"/>
              <p:nvPr/>
            </p:nvSpPr>
            <p:spPr>
              <a:xfrm>
                <a:off x="1804115" y="3429000"/>
                <a:ext cx="9233079" cy="1888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b="1" i="1"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sz="2400" b="1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pos m:val="top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b="1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C89AE1A-A946-4EF3-8EC4-626462D41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115" y="3429000"/>
                <a:ext cx="9233079" cy="1888979"/>
              </a:xfrm>
              <a:prstGeom prst="rect">
                <a:avLst/>
              </a:prstGeom>
              <a:blipFill>
                <a:blip r:embed="rId2"/>
                <a:stretch>
                  <a:fillRect b="-1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ECA13A-80D0-4EB7-A235-5DCDB682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4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88A36-5F51-4EFA-8212-6B6A8C37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線性代數函數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DE6421-26F4-4682-A5F3-E16C7BBE7D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矩陣加減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BF9F8F8-7207-4964-9AF2-351B7E949B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矩陣相乘</a:t>
            </a:r>
          </a:p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86232-E4B9-4672-96B8-647D5F8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6942"/>
            <a:ext cx="3173361" cy="30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70FBA37-B19A-40C4-A416-51F1B402C3DF}"/>
                  </a:ext>
                </a:extLst>
              </p:cNvPr>
              <p:cNvSpPr txBox="1"/>
              <p:nvPr/>
            </p:nvSpPr>
            <p:spPr>
              <a:xfrm>
                <a:off x="1004712" y="5208219"/>
                <a:ext cx="3006849" cy="103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70FBA37-B19A-40C4-A416-51F1B402C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12" y="5208219"/>
                <a:ext cx="3006849" cy="1039002"/>
              </a:xfrm>
              <a:prstGeom prst="rect">
                <a:avLst/>
              </a:prstGeom>
              <a:blipFill>
                <a:blip r:embed="rId3"/>
                <a:stretch>
                  <a:fillRect b="-46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A45BE248-E1BA-4658-BBC3-0A0BAEEB8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715" y="1926942"/>
            <a:ext cx="5084822" cy="2933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3C6E30-1690-4812-A132-37C7B68A7B29}"/>
                  </a:ext>
                </a:extLst>
              </p:cNvPr>
              <p:cNvSpPr txBox="1"/>
              <p:nvPr/>
            </p:nvSpPr>
            <p:spPr>
              <a:xfrm>
                <a:off x="6724414" y="5208219"/>
                <a:ext cx="4924618" cy="1216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b="0"/>
              </a:p>
              <a:p>
                <a:endParaRPr lang="en-US" altLang="zh-TW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3C6E30-1690-4812-A132-37C7B68A7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414" y="5208219"/>
                <a:ext cx="4924618" cy="1216615"/>
              </a:xfrm>
              <a:prstGeom prst="rect">
                <a:avLst/>
              </a:prstGeom>
              <a:blipFill>
                <a:blip r:embed="rId5"/>
                <a:stretch>
                  <a:fillRect l="-2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F70DD8-32F9-4BE4-A96E-1C16FAF9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4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CFDE9A8-F4BC-4BDB-BBBE-722D54F7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12E012-35FF-43B2-89A1-3C179F2474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矩陣轉置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D44E9B-C2E7-4EC4-97FA-47B1A84E4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行列式值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6B9BC4-40A2-49F0-88A3-54E46E42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7367"/>
            <a:ext cx="3705396" cy="2121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A61913-C66C-46B1-94F7-1999D6EC3AAC}"/>
                  </a:ext>
                </a:extLst>
              </p:cNvPr>
              <p:cNvSpPr txBox="1"/>
              <p:nvPr/>
            </p:nvSpPr>
            <p:spPr>
              <a:xfrm>
                <a:off x="1633621" y="5180395"/>
                <a:ext cx="2114553" cy="594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pos m:val="top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zh-TW" altLang="en-US" sz="2000" i="1">
                              <a:latin typeface="Cambria Math" panose="02040503050406030204" pitchFamily="18" charset="0"/>
                            </a:rPr>
                            <m:t>轉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置</m:t>
                          </m: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A61913-C66C-46B1-94F7-1999D6EC3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621" y="5180395"/>
                <a:ext cx="2114553" cy="594650"/>
              </a:xfrm>
              <a:prstGeom prst="rect">
                <a:avLst/>
              </a:prstGeom>
              <a:blipFill>
                <a:blip r:embed="rId3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5C610BFB-2571-4C59-9000-E4BEEBB2D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71" y="2657367"/>
            <a:ext cx="3987782" cy="2278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E56108D-ECED-4C75-A65D-4174C9FF2C54}"/>
                  </a:ext>
                </a:extLst>
              </p:cNvPr>
              <p:cNvSpPr txBox="1"/>
              <p:nvPr/>
            </p:nvSpPr>
            <p:spPr>
              <a:xfrm>
                <a:off x="6788182" y="5180395"/>
                <a:ext cx="1929054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/>
                  <a:t>=1*4-2*3 = -2</a:t>
                </a:r>
                <a:endParaRPr lang="zh-TW" altLang="en-US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E56108D-ECED-4C75-A65D-4174C9FF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82" y="5180395"/>
                <a:ext cx="1929054" cy="461921"/>
              </a:xfrm>
              <a:prstGeom prst="rect">
                <a:avLst/>
              </a:prstGeom>
              <a:blipFill>
                <a:blip r:embed="rId5"/>
                <a:stretch>
                  <a:fillRect r="-6646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1D6A14-AA97-457C-A4C1-EC74E7C1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6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18B0DCE-95AD-41A7-9FB9-4C6103C3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C9FD42-1184-4D06-AECA-326419A60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反矩陣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A68B48C-6FCF-4090-A87C-FBB08DA5C2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解線性方程式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2BF47B-2C1A-4846-A285-1380A7A6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7929"/>
            <a:ext cx="3742588" cy="211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5CB680-8EEA-4CB1-9956-EE3BC8ABB201}"/>
                  </a:ext>
                </a:extLst>
              </p:cNvPr>
              <p:cNvSpPr txBox="1"/>
              <p:nvPr/>
            </p:nvSpPr>
            <p:spPr>
              <a:xfrm>
                <a:off x="2101282" y="5089421"/>
                <a:ext cx="1216423" cy="1087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/>
                  <a:t>A x A</a:t>
                </a:r>
                <a:r>
                  <a:rPr lang="en-US" altLang="zh-TW" baseline="30000"/>
                  <a:t>-1</a:t>
                </a:r>
                <a:r>
                  <a:rPr lang="en-US" altLang="zh-TW"/>
                  <a:t> = I</a:t>
                </a:r>
              </a:p>
              <a:p>
                <a:endParaRPr lang="en-US" altLang="zh-TW"/>
              </a:p>
              <a:p>
                <a:r>
                  <a:rPr lang="en-US" altLang="zh-TW"/>
                  <a:t>A</a:t>
                </a:r>
                <a:r>
                  <a:rPr lang="en-US" altLang="zh-TW" baseline="30000"/>
                  <a:t>-1</a:t>
                </a:r>
                <a:r>
                  <a:rPr lang="en-US" altLang="zh-TW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𝑎𝑑𝑗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5CB680-8EEA-4CB1-9956-EE3BC8ABB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82" y="5089421"/>
                <a:ext cx="1216423" cy="1087542"/>
              </a:xfrm>
              <a:prstGeom prst="rect">
                <a:avLst/>
              </a:prstGeom>
              <a:blipFill>
                <a:blip r:embed="rId3"/>
                <a:stretch>
                  <a:fillRect l="-4523" t="-3371" b="-2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1FC8C535-17E7-416D-AC6A-094C6E09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93" y="2587929"/>
            <a:ext cx="4589812" cy="233820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25BAA7-6A2F-42A4-B995-E4B75BD7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2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FA90CA6-0C14-49E7-936C-8559474B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Matplotlib </a:t>
            </a:r>
            <a:r>
              <a:rPr lang="zh-TW" altLang="en-US"/>
              <a:t>科學繪圖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0BA43D4-3E25-44D2-B339-6F95B03C9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Matplotlib </a:t>
            </a:r>
            <a:r>
              <a:rPr lang="zh-TW" altLang="en-US"/>
              <a:t>是一個 </a:t>
            </a:r>
            <a:r>
              <a:rPr lang="en-US" altLang="zh-TW"/>
              <a:t>Python 2D </a:t>
            </a:r>
            <a:r>
              <a:rPr lang="zh-TW" altLang="en-US"/>
              <a:t>繪圖函式庫</a:t>
            </a:r>
            <a:r>
              <a:rPr lang="en-US" altLang="zh-TW"/>
              <a:t>,</a:t>
            </a:r>
            <a:r>
              <a:rPr lang="zh-TW" altLang="en-US"/>
              <a:t>用來繪圖、圖表及資料視覺化的一個綜合函式庫</a:t>
            </a:r>
            <a:r>
              <a:rPr lang="en-US" altLang="zh-TW"/>
              <a:t>(Library)</a:t>
            </a:r>
          </a:p>
          <a:p>
            <a:r>
              <a:rPr lang="en-US" altLang="zh-TW"/>
              <a:t>Matplotlib </a:t>
            </a:r>
            <a:r>
              <a:rPr lang="zh-TW" altLang="en-US"/>
              <a:t>是開源</a:t>
            </a:r>
            <a:r>
              <a:rPr lang="en-US" altLang="zh-TW"/>
              <a:t>(Open Source) </a:t>
            </a:r>
            <a:r>
              <a:rPr lang="zh-TW" altLang="en-US"/>
              <a:t>工具包</a:t>
            </a:r>
            <a:endParaRPr lang="en-US" altLang="zh-TW"/>
          </a:p>
          <a:p>
            <a:r>
              <a:rPr lang="en-US" altLang="zh-TW"/>
              <a:t>matplotlib</a:t>
            </a:r>
            <a:r>
              <a:rPr lang="zh-TW" altLang="en-US"/>
              <a:t>安裝</a:t>
            </a:r>
            <a:endParaRPr lang="en-US" altLang="zh-TW"/>
          </a:p>
          <a:p>
            <a:pPr lvl="1"/>
            <a:r>
              <a:rPr lang="en-US" altLang="zh-TW"/>
              <a:t>Pip install matplotlib</a:t>
            </a:r>
          </a:p>
          <a:p>
            <a:r>
              <a:rPr lang="zh-TW" altLang="en-US"/>
              <a:t>使用 </a:t>
            </a:r>
            <a:r>
              <a:rPr lang="en-US" altLang="zh-TW"/>
              <a:t>matplotlib</a:t>
            </a:r>
          </a:p>
          <a:p>
            <a:pPr lvl="1"/>
            <a:r>
              <a:rPr lang="zh-TW" altLang="en-US"/>
              <a:t> </a:t>
            </a:r>
            <a:r>
              <a:rPr lang="en-US" altLang="zh-TW"/>
              <a:t>import matplotlib</a:t>
            </a:r>
          </a:p>
          <a:p>
            <a:pPr lvl="1"/>
            <a:r>
              <a:rPr lang="en-US" altLang="zh-TW"/>
              <a:t> matplotlib.__version__ #</a:t>
            </a:r>
            <a:r>
              <a:rPr lang="zh-TW" altLang="en-US"/>
              <a:t>檢查版本號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C9D2367-11B2-463C-ADAF-94E43BFD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784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E081811-3DF4-4175-9C98-90218D53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認識繪圖結構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D38CA6-5810-4F96-936B-422133E0F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842" y="1124125"/>
            <a:ext cx="6063640" cy="5052838"/>
          </a:xfrm>
        </p:spPr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matplotplib.pyplot as plt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numpy as np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fig = plt</a:t>
            </a:r>
            <a:r>
              <a:rPr lang="en-US" altLang="zh-TW"/>
              <a:t>.figure()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ax = fig.</a:t>
            </a:r>
            <a:r>
              <a:rPr lang="en-US" altLang="zh-TW"/>
              <a:t>add_subplot(111)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x = np.linspace(0, 10, 100)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y = np.cos(x)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plt.pot(x,y)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plt.show()</a:t>
            </a: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E76223D-C6D2-4869-9260-32A7804801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558" y="1391674"/>
            <a:ext cx="5181600" cy="3674061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8434D7-F3A9-42EB-A366-0C4079DFC910}"/>
              </a:ext>
            </a:extLst>
          </p:cNvPr>
          <p:cNvSpPr txBox="1"/>
          <p:nvPr/>
        </p:nvSpPr>
        <p:spPr>
          <a:xfrm>
            <a:off x="8904475" y="1124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繪圖結構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BF775C-AE50-417B-9740-6DE9903B18FD}"/>
              </a:ext>
            </a:extLst>
          </p:cNvPr>
          <p:cNvSpPr txBox="1"/>
          <p:nvPr/>
        </p:nvSpPr>
        <p:spPr>
          <a:xfrm>
            <a:off x="8480120" y="5175585"/>
            <a:ext cx="2146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準備資料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建立繪圖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客製化繪圖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步驟四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儲存圖形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步驟五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展示圖形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9946AE2-EC6C-463C-98BC-815F91C9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8467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99354-FB0F-42AF-9FCC-23E9F8FD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matplotlib</a:t>
            </a:r>
            <a:r>
              <a:rPr lang="zh-TW" altLang="en-US"/>
              <a:t>繪圖的物件階層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3869F1C-6206-4BCC-84A0-B65B332CE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5999" y="2000330"/>
            <a:ext cx="5799943" cy="3487156"/>
          </a:xfrm>
        </p:spPr>
      </p:pic>
      <p:pic>
        <p:nvPicPr>
          <p:cNvPr id="6" name="內容版面配置區 8">
            <a:extLst>
              <a:ext uri="{FF2B5EF4-FFF2-40B4-BE49-F238E27FC236}">
                <a16:creationId xmlns:a16="http://schemas.microsoft.com/office/drawing/2014/main" id="{3EFCBE31-2718-4F0E-AC54-8E9E0BD8A4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9014" y="1813425"/>
            <a:ext cx="5181600" cy="3674061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736A54-B270-4526-A872-39B16F5F9474}"/>
              </a:ext>
            </a:extLst>
          </p:cNvPr>
          <p:cNvSpPr txBox="1"/>
          <p:nvPr/>
        </p:nvSpPr>
        <p:spPr>
          <a:xfrm>
            <a:off x="533597" y="44527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⑤⑥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7C880E-42CE-4823-AB68-ACA20644CB7C}"/>
              </a:ext>
            </a:extLst>
          </p:cNvPr>
          <p:cNvSpPr txBox="1"/>
          <p:nvPr/>
        </p:nvSpPr>
        <p:spPr>
          <a:xfrm>
            <a:off x="649014" y="20255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CAF5EB-C985-4FAE-8E15-AEBA9633FF43}"/>
              </a:ext>
            </a:extLst>
          </p:cNvPr>
          <p:cNvSpPr txBox="1"/>
          <p:nvPr/>
        </p:nvSpPr>
        <p:spPr>
          <a:xfrm>
            <a:off x="649014" y="3040751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②</a:t>
            </a:r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066329-EC6D-427D-915A-7C10FC2FB9C9}"/>
              </a:ext>
            </a:extLst>
          </p:cNvPr>
          <p:cNvSpPr txBox="1"/>
          <p:nvPr/>
        </p:nvSpPr>
        <p:spPr>
          <a:xfrm>
            <a:off x="3342290" y="28560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③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5971A4-3DE2-4063-A961-E8F8F33D0BF4}"/>
              </a:ext>
            </a:extLst>
          </p:cNvPr>
          <p:cNvSpPr txBox="1"/>
          <p:nvPr/>
        </p:nvSpPr>
        <p:spPr>
          <a:xfrm>
            <a:off x="2443995" y="22101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④</a:t>
            </a:r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3FA9506-961B-40FC-B714-81E05DC0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481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>
            <a:spLocks noGrp="1"/>
          </p:cNvSpPr>
          <p:nvPr>
            <p:ph type="title"/>
          </p:nvPr>
        </p:nvSpPr>
        <p:spPr>
          <a:xfrm>
            <a:off x="0" y="18255"/>
            <a:ext cx="12192000" cy="112474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應用領域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2" name="Google Shape;3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資料探勘（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資料科學工作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網頁設計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設計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遊戲設計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自動控制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生物科技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大數據</a:t>
            </a:r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41" y="460876"/>
            <a:ext cx="4935979" cy="272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101" y="3509963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0981" y="3366833"/>
            <a:ext cx="2521939" cy="3247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75EA72-CB15-41C6-842A-1F4AE89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9D8976F-BFDB-4B81-90F1-2E096307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基本繪圖參數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8456387-9816-4FD6-A0E3-71635A52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x, y</a:t>
            </a:r>
          </a:p>
          <a:p>
            <a:r>
              <a:rPr lang="en-US" altLang="zh-TW">
                <a:solidFill>
                  <a:srgbClr val="0000FF"/>
                </a:solidFill>
              </a:rPr>
              <a:t>Color = </a:t>
            </a:r>
            <a:r>
              <a:rPr lang="en-US" altLang="zh-TW"/>
              <a:t>“red”|”blue”|”black”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設定線條顏色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Marker =</a:t>
            </a:r>
            <a:r>
              <a:rPr lang="en-US" altLang="zh-TW"/>
              <a:t> ‘o’|’s’|’x’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資料點標形狀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Markersize =</a:t>
            </a:r>
            <a:r>
              <a:rPr lang="en-US" altLang="zh-TW"/>
              <a:t> 10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資料點標大小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Linestyle =</a:t>
            </a:r>
            <a:r>
              <a:rPr lang="en-US" altLang="zh-TW"/>
              <a:t> ‘-’|‘--’|’:’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線型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Linewidth =</a:t>
            </a:r>
            <a:r>
              <a:rPr lang="en-US" altLang="zh-TW"/>
              <a:t> 3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線寬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EEC51E-01E7-4B65-B011-B0F03EB9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525" y="2501311"/>
            <a:ext cx="5534797" cy="4220164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CE2809A-1EC8-4643-93AB-AF941676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135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57DC8-6A25-4033-A28C-D3613C36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圖標題、軸標題、圖例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44D8C5-1D9A-4DB0-832C-A90652915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plt.xlabel(“year”)</a:t>
            </a:r>
          </a:p>
          <a:p>
            <a:r>
              <a:rPr lang="en-US" altLang="zh-TW"/>
              <a:t>plt.ylabel(“Temperature”)</a:t>
            </a:r>
          </a:p>
          <a:p>
            <a:r>
              <a:rPr lang="en-US" altLang="zh-TW"/>
              <a:t>plt.title(“10</a:t>
            </a:r>
            <a:r>
              <a:rPr lang="zh-TW" altLang="en-US"/>
              <a:t>年溫度變化</a:t>
            </a:r>
            <a:r>
              <a:rPr lang="en-US" altLang="zh-TW"/>
              <a:t>”)</a:t>
            </a:r>
          </a:p>
          <a:p>
            <a:r>
              <a:rPr lang="en-US" altLang="zh-TW"/>
              <a:t>plt.legend(loc=“upper left”)</a:t>
            </a:r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AB210F-C66E-443C-8108-EAF20E4B44FE}"/>
              </a:ext>
            </a:extLst>
          </p:cNvPr>
          <p:cNvSpPr txBox="1"/>
          <p:nvPr/>
        </p:nvSpPr>
        <p:spPr>
          <a:xfrm>
            <a:off x="8610600" y="61487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中文顯示有問題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1FEE37-6C71-4EB0-B857-71F5F4F2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53" y="1557696"/>
            <a:ext cx="5401429" cy="42677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1F046F-A75C-4CFF-9A2F-A9A08113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" y="4099034"/>
            <a:ext cx="6282952" cy="1232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7DBBFD-0B8B-433D-8437-5EFC9CC2ADF9}"/>
              </a:ext>
            </a:extLst>
          </p:cNvPr>
          <p:cNvSpPr/>
          <p:nvPr/>
        </p:nvSpPr>
        <p:spPr>
          <a:xfrm>
            <a:off x="5549463" y="4477407"/>
            <a:ext cx="830760" cy="336331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CCC6A9-CF9F-4C22-AF08-90BBA66580A6}"/>
              </a:ext>
            </a:extLst>
          </p:cNvPr>
          <p:cNvSpPr txBox="1"/>
          <p:nvPr/>
        </p:nvSpPr>
        <p:spPr>
          <a:xfrm flipH="1">
            <a:off x="3377497" y="4813738"/>
            <a:ext cx="8791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/>
              <a:t>legend</a:t>
            </a:r>
            <a:endParaRPr lang="zh-TW" altLang="en-US" b="1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0A87AEE-EB67-46B7-84A5-FBEB654BCC15}"/>
              </a:ext>
            </a:extLst>
          </p:cNvPr>
          <p:cNvCxnSpPr>
            <a:cxnSpLocks/>
          </p:cNvCxnSpPr>
          <p:nvPr/>
        </p:nvCxnSpPr>
        <p:spPr>
          <a:xfrm flipV="1">
            <a:off x="4383035" y="4825184"/>
            <a:ext cx="1197958" cy="173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A186DB6-0EA4-49AC-9EBD-7CF1BBDEB783}"/>
              </a:ext>
            </a:extLst>
          </p:cNvPr>
          <p:cNvCxnSpPr>
            <a:cxnSpLocks/>
          </p:cNvCxnSpPr>
          <p:nvPr/>
        </p:nvCxnSpPr>
        <p:spPr>
          <a:xfrm flipH="1" flipV="1">
            <a:off x="1860331" y="4821198"/>
            <a:ext cx="1517166" cy="177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754C366-0FB1-4570-8FF4-7132C138E7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343697" y="5860150"/>
            <a:ext cx="167150" cy="288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投影片編號版面配置區 25">
            <a:extLst>
              <a:ext uri="{FF2B5EF4-FFF2-40B4-BE49-F238E27FC236}">
                <a16:creationId xmlns:a16="http://schemas.microsoft.com/office/drawing/2014/main" id="{68011078-7860-46D0-B16D-9DBCCF5A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04114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904CC-C7B0-4862-806B-1FBFFCD2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軸刻度控制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4EFFA8-954C-4051-9F85-176F2C7F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plt.xlim(1,12)</a:t>
            </a:r>
          </a:p>
          <a:p>
            <a:r>
              <a:rPr lang="en-US" altLang="zh-TW"/>
              <a:t>plt.ylim(20,30)</a:t>
            </a:r>
          </a:p>
          <a:p>
            <a:r>
              <a:rPr lang="en-US" altLang="zh-TW"/>
              <a:t>plt.xticks([1,2,3,4,5,6,7,8,9,10,11,12])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888D2E-E2A2-4045-8703-2758FF08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79" y="1213157"/>
            <a:ext cx="5430008" cy="43059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5947A8-1DAC-4CB4-A20B-76DDE11DA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" t="3127"/>
          <a:stretch/>
        </p:blipFill>
        <p:spPr>
          <a:xfrm>
            <a:off x="248914" y="3900265"/>
            <a:ext cx="6264166" cy="266434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B65E3A3-8577-48CC-8E1A-7E208F2D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4191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DD6B5-367D-479C-AD17-40E8331A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Matplotlib</a:t>
            </a:r>
            <a:r>
              <a:rPr lang="zh-TW" altLang="en-US"/>
              <a:t>支援之圖表類型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6300A-342D-4016-AEE3-E9352BF0A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折線圖 </a:t>
            </a:r>
            <a:r>
              <a:rPr lang="en-US" altLang="zh-TW"/>
              <a:t>.plot(x,y)</a:t>
            </a:r>
          </a:p>
          <a:p>
            <a:r>
              <a:rPr lang="zh-TW" altLang="en-US"/>
              <a:t>散點圖 </a:t>
            </a:r>
            <a:r>
              <a:rPr lang="en-US" altLang="zh-TW"/>
              <a:t>.scatter(x,y)</a:t>
            </a:r>
          </a:p>
          <a:p>
            <a:r>
              <a:rPr lang="zh-TW" altLang="en-US"/>
              <a:t>長條圖 </a:t>
            </a:r>
            <a:r>
              <a:rPr lang="en-US" altLang="zh-TW"/>
              <a:t>.bar(x,y)</a:t>
            </a:r>
          </a:p>
          <a:p>
            <a:r>
              <a:rPr lang="zh-TW" altLang="en-US"/>
              <a:t>圖像 </a:t>
            </a:r>
            <a:r>
              <a:rPr lang="en-US" altLang="zh-TW"/>
              <a:t>.imshow(image, cmap)</a:t>
            </a:r>
          </a:p>
          <a:p>
            <a:r>
              <a:rPr lang="zh-TW" altLang="en-US"/>
              <a:t>直方圖 </a:t>
            </a:r>
            <a:r>
              <a:rPr lang="en-US" altLang="zh-TW"/>
              <a:t>.hist(x)</a:t>
            </a:r>
          </a:p>
          <a:p>
            <a:r>
              <a:rPr lang="zh-TW" altLang="en-US"/>
              <a:t>圓餅圖 </a:t>
            </a:r>
            <a:r>
              <a:rPr lang="en-US" altLang="zh-TW"/>
              <a:t>.pie(x)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1DE9FA-99A5-4DF3-9E16-3732532C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9225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6116C-5CB9-4CC6-9BB2-0A2CEE7F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多圖顯示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E284E-F0D8-40D7-ABCC-B532F89865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matplotplib.pyplot as plt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numpy as np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fig = plt.figure()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ax = fig.add_subplot(111)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x = np.linspace(0, 10, 100)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y = np.cos(x)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z = np.sin(x)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plt.plot(x,y, color=“red”)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plt.plot(x,z, color=“blue”)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plt.show()</a:t>
            </a:r>
            <a:endParaRPr lang="zh-TW" altLang="en-US">
              <a:solidFill>
                <a:schemeClr val="tx1"/>
              </a:solidFill>
            </a:endParaRPr>
          </a:p>
          <a:p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1170D498-6AB3-4BBE-A77D-FEC75C74EA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466376"/>
            <a:ext cx="5181600" cy="4368161"/>
          </a:xfr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1542989-82B3-454D-8ECA-FEA0D62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8831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4C9D775-C72B-48BB-B80E-58ACAE40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sympy </a:t>
            </a:r>
            <a:r>
              <a:rPr lang="zh-TW" altLang="en-US"/>
              <a:t>符號運算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7874ACA-2C7C-4EB2-B6AB-F5A2367D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/>
              <a:t>SymPy</a:t>
            </a:r>
            <a:r>
              <a:rPr lang="zh-TW" altLang="en-US"/>
              <a:t> 幫我們進行「符號化計算」，符號化計算帶入運算的不是某個具體的數值， 而是抽象的數學符號， 並課將最終得到的結果進行簡化</a:t>
            </a:r>
            <a:endParaRPr lang="en-US" altLang="zh-TW"/>
          </a:p>
          <a:p>
            <a:r>
              <a:rPr lang="en-US" altLang="zh-TW"/>
              <a:t>SymPy </a:t>
            </a:r>
            <a:r>
              <a:rPr lang="zh-TW" altLang="en-US"/>
              <a:t>是一個用於執行符號計算的 </a:t>
            </a:r>
            <a:r>
              <a:rPr lang="en-US" altLang="zh-TW"/>
              <a:t>Python </a:t>
            </a:r>
            <a:r>
              <a:rPr lang="zh-TW" altLang="en-US"/>
              <a:t>套件庫</a:t>
            </a:r>
            <a:r>
              <a:rPr lang="en-US" altLang="zh-TW"/>
              <a:t> (</a:t>
            </a:r>
            <a:r>
              <a:rPr lang="en-US" altLang="zh-TW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SymPy Live Shell</a:t>
            </a:r>
            <a:r>
              <a:rPr lang="en-US" altLang="zh-TW"/>
              <a:t>)</a:t>
            </a:r>
          </a:p>
          <a:p>
            <a:r>
              <a:rPr lang="en-US" altLang="zh-TW"/>
              <a:t>SymPy </a:t>
            </a:r>
            <a:r>
              <a:rPr lang="zh-TW" altLang="en-US"/>
              <a:t>適用於基本符號算術、微積分、代數、離散數學、量子物理等領域</a:t>
            </a:r>
            <a:endParaRPr lang="en-US" altLang="zh-TW"/>
          </a:p>
          <a:p>
            <a:r>
              <a:rPr lang="en-US" altLang="zh-TW"/>
              <a:t>SymPy </a:t>
            </a:r>
            <a:r>
              <a:rPr lang="zh-TW" altLang="en-US"/>
              <a:t>能夠將結果格式化為多種格式，包括 </a:t>
            </a:r>
            <a:r>
              <a:rPr lang="en-US" altLang="zh-TW"/>
              <a:t>LaTeX</a:t>
            </a:r>
            <a:r>
              <a:rPr lang="zh-TW" altLang="en-US"/>
              <a:t>、</a:t>
            </a:r>
            <a:r>
              <a:rPr lang="en-US" altLang="zh-TW"/>
              <a:t>MathML </a:t>
            </a:r>
            <a:r>
              <a:rPr lang="zh-TW" altLang="en-US"/>
              <a:t>等</a:t>
            </a:r>
            <a:endParaRPr lang="en-US" altLang="zh-TW"/>
          </a:p>
          <a:p>
            <a:r>
              <a:rPr lang="en-US" altLang="zh-TW"/>
              <a:t>SymPy </a:t>
            </a:r>
            <a:r>
              <a:rPr lang="zh-TW" altLang="en-US"/>
              <a:t>的應用領域包括</a:t>
            </a:r>
            <a:r>
              <a:rPr lang="zh-TW" altLang="en-US" sz="2400">
                <a:solidFill>
                  <a:srgbClr val="C00000"/>
                </a:solidFill>
              </a:rPr>
              <a:t>多項式、微積分、離散數學、矩陣、幾何學、繪圖、物理、統計數據、組合數學</a:t>
            </a:r>
            <a:endParaRPr lang="en-US" altLang="zh-TW" sz="2400">
              <a:solidFill>
                <a:srgbClr val="C00000"/>
              </a:solidFill>
            </a:endParaRPr>
          </a:p>
          <a:p>
            <a:r>
              <a:rPr lang="zh-TW" altLang="en-US" sz="2800"/>
              <a:t>安裝 </a:t>
            </a:r>
            <a:r>
              <a:rPr lang="en-US" altLang="zh-TW" sz="2800"/>
              <a:t>sympy </a:t>
            </a:r>
          </a:p>
          <a:p>
            <a:pPr lvl="1"/>
            <a:r>
              <a:rPr lang="en-US" altLang="zh-TW" sz="2400">
                <a:solidFill>
                  <a:srgbClr val="0000FF"/>
                </a:solidFill>
              </a:rPr>
              <a:t>Pip install sympy</a:t>
            </a:r>
          </a:p>
          <a:p>
            <a:r>
              <a:rPr lang="zh-TW" altLang="en-US"/>
              <a:t>使用 </a:t>
            </a:r>
            <a:r>
              <a:rPr lang="en-US" altLang="zh-TW"/>
              <a:t>sympy</a:t>
            </a:r>
          </a:p>
          <a:p>
            <a:pPr lvl="1"/>
            <a:r>
              <a:rPr lang="en-US" altLang="zh-TW" sz="2400">
                <a:solidFill>
                  <a:srgbClr val="0000FF"/>
                </a:solidFill>
              </a:rPr>
              <a:t>import sympy</a:t>
            </a:r>
          </a:p>
          <a:p>
            <a:pPr lvl="1"/>
            <a:r>
              <a:rPr lang="en-US" altLang="zh-TW" sz="2400">
                <a:solidFill>
                  <a:srgbClr val="0000FF"/>
                </a:solidFill>
              </a:rPr>
              <a:t>Sympy.__version__</a:t>
            </a:r>
            <a:endParaRPr lang="zh-TW" altLang="en-US" sz="2400">
              <a:solidFill>
                <a:srgbClr val="0000FF"/>
              </a:solidFill>
            </a:endParaRPr>
          </a:p>
          <a:p>
            <a:pPr lvl="1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553C07-738A-48C1-B23D-08093B65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866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>
            <a:spLocks noGrp="1"/>
          </p:cNvSpPr>
          <p:nvPr>
            <p:ph type="title"/>
          </p:nvPr>
        </p:nvSpPr>
        <p:spPr>
          <a:xfrm>
            <a:off x="0" y="19434"/>
            <a:ext cx="12192000" cy="11072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程式語言功能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53" name="Google Shape;353;p22"/>
          <p:cNvGrpSpPr/>
          <p:nvPr/>
        </p:nvGrpSpPr>
        <p:grpSpPr>
          <a:xfrm>
            <a:off x="1420845" y="1826803"/>
            <a:ext cx="9350309" cy="4348981"/>
            <a:chOff x="582645" y="1178"/>
            <a:chExt cx="9350309" cy="4348981"/>
          </a:xfrm>
        </p:grpSpPr>
        <p:sp>
          <p:nvSpPr>
            <p:cNvPr id="354" name="Google Shape;354;p22"/>
            <p:cNvSpPr/>
            <p:nvPr/>
          </p:nvSpPr>
          <p:spPr>
            <a:xfrm>
              <a:off x="582645" y="1178"/>
              <a:ext cx="2174490" cy="130469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5" name="Google Shape;355;p22"/>
            <p:cNvSpPr txBox="1"/>
            <p:nvPr/>
          </p:nvSpPr>
          <p:spPr>
            <a:xfrm>
              <a:off x="582645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變數與資料型別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2974584" y="1178"/>
              <a:ext cx="2174490" cy="1304694"/>
            </a:xfrm>
            <a:prstGeom prst="rect">
              <a:avLst/>
            </a:prstGeom>
            <a:solidFill>
              <a:srgbClr val="002060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7" name="Google Shape;357;p22"/>
            <p:cNvSpPr txBox="1"/>
            <p:nvPr/>
          </p:nvSpPr>
          <p:spPr>
            <a:xfrm>
              <a:off x="297458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輸入與輸出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5366524" y="1178"/>
              <a:ext cx="2174490" cy="1304694"/>
            </a:xfrm>
            <a:prstGeom prst="rect">
              <a:avLst/>
            </a:prstGeom>
            <a:solidFill>
              <a:srgbClr val="FF99FF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9" name="Google Shape;359;p22"/>
            <p:cNvSpPr txBox="1"/>
            <p:nvPr/>
          </p:nvSpPr>
          <p:spPr>
            <a:xfrm>
              <a:off x="536652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運算式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58464" y="1178"/>
              <a:ext cx="2174490" cy="1304694"/>
            </a:xfrm>
            <a:prstGeom prst="rect">
              <a:avLst/>
            </a:prstGeom>
            <a:solidFill>
              <a:srgbClr val="4372C3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1" name="Google Shape;361;p22"/>
            <p:cNvSpPr txBox="1"/>
            <p:nvPr/>
          </p:nvSpPr>
          <p:spPr>
            <a:xfrm>
              <a:off x="775846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條件控制結構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582645" y="1523321"/>
              <a:ext cx="2174490" cy="1304694"/>
            </a:xfrm>
            <a:prstGeom prst="rect">
              <a:avLst/>
            </a:prstGeom>
            <a:solidFill>
              <a:schemeClr val="accent6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582645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迴圈重複執行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2974584" y="1523321"/>
              <a:ext cx="2174490" cy="1304694"/>
            </a:xfrm>
            <a:prstGeom prst="rect">
              <a:avLst/>
            </a:prstGeom>
            <a:solidFill>
              <a:srgbClr val="CC5266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297458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資料結構</a:t>
              </a:r>
              <a:endParaRPr lang="en-US" alt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(字串陣列)</a:t>
              </a:r>
              <a:endParaRPr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5366524" y="1523321"/>
              <a:ext cx="2174490" cy="1304694"/>
            </a:xfrm>
            <a:prstGeom prst="rect">
              <a:avLst/>
            </a:prstGeom>
            <a:solidFill>
              <a:schemeClr val="accent3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7" name="Google Shape;367;p22"/>
            <p:cNvSpPr txBox="1"/>
            <p:nvPr/>
          </p:nvSpPr>
          <p:spPr>
            <a:xfrm>
              <a:off x="536652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自訂函式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758464" y="1523321"/>
              <a:ext cx="2174490" cy="1304694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775846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模組與套件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4170554" y="3045465"/>
              <a:ext cx="2174490" cy="1304694"/>
            </a:xfrm>
            <a:prstGeom prst="rect">
              <a:avLst/>
            </a:prstGeom>
            <a:solidFill>
              <a:srgbClr val="00B0F0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1" name="Google Shape;371;p22"/>
            <p:cNvSpPr txBox="1"/>
            <p:nvPr/>
          </p:nvSpPr>
          <p:spPr>
            <a:xfrm>
              <a:off x="4170554" y="3045465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檔案處理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7175AF-E834-41E4-9694-6E76BEE7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0" y="16326"/>
            <a:ext cx="12192000" cy="1110343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授課教師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dirty="0">
                <a:solidFill>
                  <a:schemeClr val="tx1"/>
                </a:solidFill>
              </a:rPr>
              <a:t>鍾健雄</a:t>
            </a:r>
            <a:endParaRPr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美國維吉尼亞大學系統工程博士</a:t>
            </a:r>
            <a:r>
              <a:rPr lang="en-US" altLang="zh-TW" dirty="0"/>
              <a:t> (</a:t>
            </a:r>
            <a:r>
              <a:rPr lang="en-US" altLang="zh-TW" dirty="0" err="1"/>
              <a:t>Ph.D</a:t>
            </a:r>
            <a:r>
              <a:rPr lang="en-US" altLang="zh-TW" dirty="0"/>
              <a:t> of Systems and </a:t>
            </a:r>
            <a:r>
              <a:rPr lang="en-US" altLang="zh-TW" dirty="0" err="1"/>
              <a:t>Infromation</a:t>
            </a:r>
            <a:r>
              <a:rPr lang="en-US" altLang="zh-TW" dirty="0"/>
              <a:t> Engineering, University of Virginia, USA)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研究興趣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dirty="0"/>
              <a:t>程式</a:t>
            </a:r>
            <a:r>
              <a:rPr lang="zh-TW" altLang="en-US" dirty="0"/>
              <a:t>開發</a:t>
            </a:r>
            <a:r>
              <a:rPr lang="zh-TW"/>
              <a:t>應用、</a:t>
            </a:r>
            <a:r>
              <a:rPr lang="zh-TW" altLang="en-US"/>
              <a:t>機器學習</a:t>
            </a:r>
            <a:r>
              <a:rPr lang="zh-TW"/>
              <a:t>、</a:t>
            </a:r>
            <a:r>
              <a:rPr lang="zh-TW" dirty="0"/>
              <a:t>資料</a:t>
            </a:r>
            <a:r>
              <a:rPr lang="zh-TW"/>
              <a:t>視覺化、</a:t>
            </a:r>
            <a:r>
              <a:rPr lang="zh-TW" altLang="en-US"/>
              <a:t>資料庫分析實作、遊戲程式設計</a:t>
            </a:r>
            <a:endParaRPr lang="en-US" altLang="zh-TW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離散</a:t>
            </a:r>
            <a:r>
              <a:rPr lang="zh-TW" dirty="0"/>
              <a:t>事件系統模擬、企業架構建模分析(UML</a:t>
            </a:r>
            <a:r>
              <a:rPr lang="zh-TW"/>
              <a:t>)、</a:t>
            </a:r>
            <a:r>
              <a:rPr lang="zh-TW" altLang="en-US"/>
              <a:t>工控系統</a:t>
            </a:r>
            <a:r>
              <a:rPr lang="zh-TW"/>
              <a:t>資訊安全</a:t>
            </a:r>
            <a:r>
              <a:rPr lang="zh-TW" altLang="en-US"/>
              <a:t>管理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zh-TW" dirty="0"/>
              <a:t>手機 0919341293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zh-TW"/>
              <a:t>電子郵件 j</a:t>
            </a:r>
            <a:r>
              <a:rPr lang="en-US" altLang="zh-TW"/>
              <a:t>schungchit</a:t>
            </a:r>
            <a:r>
              <a:rPr lang="zh-TW"/>
              <a:t>@gmail</a:t>
            </a:r>
            <a:r>
              <a:rPr lang="zh-TW" dirty="0"/>
              <a:t>.com</a:t>
            </a:r>
            <a:endParaRPr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A1A9C8-D51A-4596-B24D-014616C8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2792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安裝 </a:t>
            </a: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</a:rPr>
              <a:t>(python</a:t>
            </a: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.org</a:t>
            </a: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9" name="Google Shape;37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是一種跨平台的程式語言（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 OS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）都可以安裝與使用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80" name="Google Shape;3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48" y="2846090"/>
            <a:ext cx="4118672" cy="333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1862" y="3109726"/>
            <a:ext cx="4449279" cy="28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/>
          <p:nvPr/>
        </p:nvSpPr>
        <p:spPr>
          <a:xfrm>
            <a:off x="5355771" y="4292082"/>
            <a:ext cx="597160" cy="5318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285E02-245D-48F3-B7AD-80C9B505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 txBox="1">
            <a:spLocks noGrp="1"/>
          </p:cNvSpPr>
          <p:nvPr>
            <p:ph type="title"/>
          </p:nvPr>
        </p:nvSpPr>
        <p:spPr>
          <a:xfrm>
            <a:off x="-1" y="9784"/>
            <a:ext cx="12192001" cy="12516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執行</a:t>
            </a: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0" name="Google Shape;390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543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IDLE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內建的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整合式開發環境軟體(簡稱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進入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互動交談模式（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Mode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endParaRPr/>
          </a:p>
        </p:txBody>
      </p:sp>
      <p:pic>
        <p:nvPicPr>
          <p:cNvPr id="391" name="Google Shape;39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6834" y="1289154"/>
            <a:ext cx="4945592" cy="5039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4"/>
          <p:cNvSpPr/>
          <p:nvPr/>
        </p:nvSpPr>
        <p:spPr>
          <a:xfrm>
            <a:off x="7987004" y="3355790"/>
            <a:ext cx="1186976" cy="496681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7495082" y="4002375"/>
            <a:ext cx="2953062" cy="5996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D9E560-5944-4F07-B642-8E5BE427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534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  <a:sym typeface="Calibri"/>
              </a:rPr>
              <a:t>Python 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  <a:sym typeface="Arial"/>
              </a:rPr>
              <a:t>互動交談模式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1" name="Google Shape;40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利用python程式與電腦溝通的介面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在 &gt;&gt;&gt; 輸入python指令，按下 enter ，python的「直譯器」讀取指令，執行指定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試試將python互動介面當作是計算機來使用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1+2*3-2/5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(1+2)*3-2/5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2**3 (2的3次方)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3//2 (3÷2的結果取整數)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10%3 (10÷3的餘數)</a:t>
            </a:r>
            <a:endParaRPr/>
          </a:p>
        </p:txBody>
      </p:sp>
      <p:pic>
        <p:nvPicPr>
          <p:cNvPr id="404" name="Google Shape;404;p2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19177" y="1825625"/>
            <a:ext cx="508764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7C5AD4-1420-4B10-897F-7372F69E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>
            <a:spLocks noGrp="1"/>
          </p:cNvSpPr>
          <p:nvPr>
            <p:ph type="title"/>
          </p:nvPr>
        </p:nvSpPr>
        <p:spPr>
          <a:xfrm>
            <a:off x="-1" y="22853"/>
            <a:ext cx="12192001" cy="11423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程式編輯模式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File &gt; New File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編寫程式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按 Run 執行程式 </a:t>
            </a:r>
            <a:endParaRPr/>
          </a:p>
        </p:txBody>
      </p:sp>
      <p:pic>
        <p:nvPicPr>
          <p:cNvPr id="413" name="Google Shape;413;p2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76007" y="1686826"/>
            <a:ext cx="6004275" cy="46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7C5C25-D2B1-4B02-914A-476BF740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03837A-5BE9-4F9E-9882-AE495EC3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小烏龜繪圖套件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DF802F-67C4-4041-96F6-92C000200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solidFill>
                  <a:srgbClr val="0070C0"/>
                </a:solidFill>
              </a:rPr>
              <a:t>import</a:t>
            </a:r>
            <a:r>
              <a:rPr lang="en-US" altLang="zh-TW"/>
              <a:t> </a:t>
            </a:r>
            <a:r>
              <a:rPr lang="en-US" altLang="zh-TW">
                <a:solidFill>
                  <a:srgbClr val="C00000"/>
                </a:solidFill>
              </a:rPr>
              <a:t>turtle</a:t>
            </a:r>
          </a:p>
          <a:p>
            <a:pPr lvl="1"/>
            <a:r>
              <a:rPr lang="en-US" altLang="zh-TW"/>
              <a:t>from turtle import *</a:t>
            </a:r>
          </a:p>
          <a:p>
            <a:r>
              <a:rPr lang="en-US" altLang="zh-TW">
                <a:solidFill>
                  <a:srgbClr val="00B0F0"/>
                </a:solidFill>
              </a:rPr>
              <a:t>win</a:t>
            </a:r>
            <a:r>
              <a:rPr lang="en-US" altLang="zh-TW"/>
              <a:t> = </a:t>
            </a:r>
            <a:r>
              <a:rPr lang="en-US" altLang="zh-TW">
                <a:solidFill>
                  <a:srgbClr val="C00000"/>
                </a:solidFill>
              </a:rPr>
              <a:t>turtle</a:t>
            </a:r>
            <a:r>
              <a:rPr lang="en-US" altLang="zh-TW"/>
              <a:t>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Screen() </a:t>
            </a:r>
            <a:r>
              <a:rPr lang="en-US" altLang="zh-TW"/>
              <a:t>	#</a:t>
            </a:r>
            <a:r>
              <a:rPr lang="zh-TW" altLang="en-US"/>
              <a:t>建立視窗</a:t>
            </a:r>
            <a:endParaRPr lang="en-US" altLang="zh-TW"/>
          </a:p>
          <a:p>
            <a:r>
              <a:rPr lang="en-US" altLang="zh-TW">
                <a:solidFill>
                  <a:srgbClr val="7030A0"/>
                </a:solidFill>
              </a:rPr>
              <a:t>tt</a:t>
            </a:r>
            <a:r>
              <a:rPr lang="en-US" altLang="zh-TW"/>
              <a:t> = turtle.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Turtle()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/>
              <a:t>	#</a:t>
            </a:r>
            <a:r>
              <a:rPr lang="zh-TW" altLang="en-US"/>
              <a:t>建立一個烏龜物件</a:t>
            </a:r>
            <a:endParaRPr lang="en-US" altLang="zh-TW"/>
          </a:p>
          <a:p>
            <a:r>
              <a:rPr lang="en-US" altLang="zh-TW"/>
              <a:t>tt.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shape(</a:t>
            </a:r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“turte”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altLang="zh-TW"/>
              <a:t>	#</a:t>
            </a:r>
            <a:r>
              <a:rPr lang="zh-TW" altLang="en-US"/>
              <a:t>烏龜形狀 </a:t>
            </a:r>
            <a:r>
              <a:rPr lang="en-US" altLang="zh-TW"/>
              <a:t>circle, square, classic</a:t>
            </a:r>
          </a:p>
          <a:p>
            <a:r>
              <a:rPr lang="en-US" altLang="zh-TW"/>
              <a:t>tt.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hideturtle()</a:t>
            </a:r>
          </a:p>
          <a:p>
            <a:r>
              <a:rPr lang="en-US" altLang="zh-TW"/>
              <a:t>tt.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showturtle()</a:t>
            </a:r>
          </a:p>
          <a:p>
            <a:r>
              <a:rPr lang="en-US" altLang="zh-TW">
                <a:solidFill>
                  <a:srgbClr val="00B0F0"/>
                </a:solidFill>
              </a:rPr>
              <a:t>win</a:t>
            </a:r>
            <a:r>
              <a:rPr lang="en-US" altLang="zh-TW"/>
              <a:t>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bgcolor(</a:t>
            </a:r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“yelow”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47D11E-80ED-4044-B849-C18C33B8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E7F8B-B081-4865-987A-03733FD0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小烏龜繪圖</a:t>
            </a:r>
            <a:r>
              <a:rPr lang="en-US" altLang="zh-TW"/>
              <a:t>(</a:t>
            </a:r>
            <a:r>
              <a:rPr lang="zh-TW" altLang="en-US"/>
              <a:t>命令列模式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1B17B-6C19-4F76-8155-72FA31B4B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tt.left(45)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45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tt.left(90)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90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tt.pencolor(“red”)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改變畫筆紅色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tt.left(70)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70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tt.right(70)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右轉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70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tt.pencolor(“blue”)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改變畫筆藍色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9652FE-7F13-405C-85BD-DCD752964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25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tt.right(60)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右轉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tt.pencolor(“green”)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改變畫筆綠色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tt.left(120)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tt.forward(200)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tt.right(75)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右轉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75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tt.pencolor(“purple”)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改變畫筆紫色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tt.pencolor(“black”)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改變畫筆黑色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tt.home()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回到原點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3FEF36-08E7-4444-822A-22FEA21A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19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08BA8-EE91-4003-A3A3-DE1BA3B3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小烏龜繪圖</a:t>
            </a:r>
            <a:r>
              <a:rPr lang="en-US" altLang="zh-TW"/>
              <a:t>(</a:t>
            </a:r>
            <a:r>
              <a:rPr lang="zh-TW" altLang="en-US"/>
              <a:t>程式模式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9B073-CB14-4E68-9FEA-A5F6A8D1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46" y="1840615"/>
            <a:ext cx="3651354" cy="43513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導入 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turtle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套件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import turtle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建立畫布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win = turtle.Screen()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建立小烏龜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 = turtle.Turtle()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清除畫布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win.clear()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重置繪圖狀態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tt.reset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F426178-E5DC-4A54-9AA0-F33AE8C27D14}"/>
              </a:ext>
            </a:extLst>
          </p:cNvPr>
          <p:cNvSpPr txBox="1">
            <a:spLocks/>
          </p:cNvSpPr>
          <p:nvPr/>
        </p:nvSpPr>
        <p:spPr>
          <a:xfrm>
            <a:off x="4318417" y="1783153"/>
            <a:ext cx="3651354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tt.left(45)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tt.pencolor("red")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tt.left(70)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tt.right(70)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tt.pencolor("blue")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tt.right(60)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6264235-3A17-49D4-AA13-CEDE20782FB4}"/>
              </a:ext>
            </a:extLst>
          </p:cNvPr>
          <p:cNvSpPr txBox="1">
            <a:spLocks/>
          </p:cNvSpPr>
          <p:nvPr/>
        </p:nvSpPr>
        <p:spPr>
          <a:xfrm>
            <a:off x="8173388" y="1783153"/>
            <a:ext cx="3651354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tt.pencolor("green")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tt.left(120)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tt.forward(200)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tt.right(75)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tt.pencolor("purple")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tt.pencolor("black")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tt.home()</a:t>
            </a:r>
            <a:endParaRPr lang="zh-TW" altLang="en-US" sz="19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1F14A4-7614-4CD3-A652-02FD02D1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3175522-B64D-4992-B23B-9E6B3F1B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Turtle Graphic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9BBAFB-E8D7-4277-8631-F159FA0D5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239" y="1825626"/>
            <a:ext cx="5181600" cy="10599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圓形 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(circle)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tt.circle(100)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5A3D1F-C3C6-422C-9DD2-71EE39A91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239" y="3174740"/>
            <a:ext cx="5181600" cy="3405942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三角形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(trangle)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694F0F9-27E3-4983-BE34-DD21AB698708}"/>
              </a:ext>
            </a:extLst>
          </p:cNvPr>
          <p:cNvSpPr txBox="1">
            <a:spLocks/>
          </p:cNvSpPr>
          <p:nvPr/>
        </p:nvSpPr>
        <p:spPr>
          <a:xfrm>
            <a:off x="6357078" y="1825626"/>
            <a:ext cx="5181600" cy="4755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四方型</a:t>
            </a:r>
            <a:r>
              <a:rPr lang="en-US" altLang="zh-TW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(rectangle)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7178A7-BDB0-4291-ADE7-F33FE1FC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8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573E7-0F28-4E80-8552-A676B64C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小烏龜運動指令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AC668A-7584-40AD-BAD6-D6AA4A9A68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forward(n)</a:t>
            </a:r>
          </a:p>
          <a:p>
            <a:pPr lvl="1"/>
            <a:r>
              <a:rPr lang="zh-TW" altLang="en-US" b="1"/>
              <a:t>向前走 </a:t>
            </a:r>
            <a:r>
              <a:rPr lang="en-US" altLang="zh-TW" b="1"/>
              <a:t>n </a:t>
            </a:r>
            <a:r>
              <a:rPr lang="zh-TW" altLang="en-US" b="1"/>
              <a:t>步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back(n)</a:t>
            </a:r>
          </a:p>
          <a:p>
            <a:pPr lvl="1"/>
            <a:r>
              <a:rPr lang="zh-TW" altLang="en-US" b="1"/>
              <a:t>向後走 </a:t>
            </a:r>
            <a:r>
              <a:rPr lang="en-US" altLang="zh-TW" b="1"/>
              <a:t>n </a:t>
            </a:r>
            <a:r>
              <a:rPr lang="zh-TW" altLang="en-US" b="1"/>
              <a:t>步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goto(x, y)</a:t>
            </a:r>
          </a:p>
          <a:p>
            <a:pPr lvl="1"/>
            <a:r>
              <a:rPr lang="zh-TW" altLang="en-US" b="1"/>
              <a:t>移動至 </a:t>
            </a:r>
            <a:r>
              <a:rPr lang="en-US" altLang="zh-TW" b="1"/>
              <a:t>(x,y) </a:t>
            </a:r>
            <a:r>
              <a:rPr lang="zh-TW" altLang="en-US" b="1"/>
              <a:t>座標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setx(x)</a:t>
            </a:r>
          </a:p>
          <a:p>
            <a:pPr lvl="1"/>
            <a:r>
              <a:rPr lang="zh-TW" altLang="en-US" b="1"/>
              <a:t>移動至</a:t>
            </a:r>
            <a:r>
              <a:rPr lang="en-US" altLang="zh-TW" b="1"/>
              <a:t>x</a:t>
            </a:r>
            <a:r>
              <a:rPr lang="zh-TW" altLang="en-US" b="1"/>
              <a:t>座標</a:t>
            </a:r>
            <a:r>
              <a:rPr lang="en-US" altLang="zh-TW" b="1"/>
              <a:t>(x)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sety(y)</a:t>
            </a:r>
          </a:p>
          <a:p>
            <a:pPr lvl="1"/>
            <a:r>
              <a:rPr lang="zh-TW" altLang="en-US" b="1"/>
              <a:t>移動至</a:t>
            </a:r>
            <a:r>
              <a:rPr lang="en-US" altLang="zh-TW" b="1"/>
              <a:t>y</a:t>
            </a:r>
            <a:r>
              <a:rPr lang="zh-TW" altLang="en-US" b="1"/>
              <a:t>座標</a:t>
            </a:r>
            <a:r>
              <a:rPr lang="en-US" altLang="zh-TW" b="1"/>
              <a:t>(y)</a:t>
            </a:r>
          </a:p>
          <a:p>
            <a:endParaRPr lang="zh-TW" altLang="en-US" b="1">
              <a:solidFill>
                <a:srgbClr val="0000FF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3520C-17BF-4991-A886-4F0EAF5C7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setposition</a:t>
            </a:r>
          </a:p>
          <a:p>
            <a:pPr lvl="1"/>
            <a:r>
              <a:rPr lang="zh-TW" altLang="en-US" b="1"/>
              <a:t>設定座標位置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right(d)</a:t>
            </a:r>
          </a:p>
          <a:p>
            <a:pPr lvl="1"/>
            <a:r>
              <a:rPr lang="zh-TW" altLang="en-US" b="1"/>
              <a:t>右轉 </a:t>
            </a:r>
            <a:r>
              <a:rPr lang="en-US" altLang="zh-TW" b="1"/>
              <a:t>d </a:t>
            </a:r>
            <a:r>
              <a:rPr lang="zh-TW" altLang="en-US" b="1"/>
              <a:t>度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left(d)</a:t>
            </a:r>
          </a:p>
          <a:p>
            <a:pPr lvl="1"/>
            <a:r>
              <a:rPr lang="zh-TW" altLang="en-US" b="1"/>
              <a:t>左轉 </a:t>
            </a:r>
            <a:r>
              <a:rPr lang="en-US" altLang="zh-TW" b="1"/>
              <a:t>d </a:t>
            </a:r>
            <a:r>
              <a:rPr lang="zh-TW" altLang="en-US" b="1"/>
              <a:t>度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setheading(a)</a:t>
            </a:r>
          </a:p>
          <a:p>
            <a:pPr lvl="1"/>
            <a:r>
              <a:rPr lang="zh-TW" altLang="en-US" b="1"/>
              <a:t>設定方向 </a:t>
            </a:r>
            <a:r>
              <a:rPr lang="en-US" altLang="zh-TW" b="1"/>
              <a:t>a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home()</a:t>
            </a:r>
          </a:p>
          <a:p>
            <a:pPr lvl="1"/>
            <a:r>
              <a:rPr lang="zh-TW" altLang="en-US" b="1"/>
              <a:t>移動至原點</a:t>
            </a:r>
            <a:r>
              <a:rPr lang="en-US" altLang="zh-TW" b="1"/>
              <a:t>(0,0)</a:t>
            </a:r>
          </a:p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E17FB7-9BB6-45DE-8EAD-7590B0E7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4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4CA7A-4320-4107-9846-18B69CAE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小烏龜畫筆指令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5F98BD-EBBF-4041-9C3E-8B5EB422D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penup()</a:t>
            </a:r>
          </a:p>
          <a:p>
            <a:pPr lvl="1"/>
            <a:r>
              <a:rPr lang="zh-TW" altLang="en-US"/>
              <a:t>提筆</a:t>
            </a:r>
            <a:r>
              <a:rPr lang="en-US" altLang="zh-TW"/>
              <a:t>(</a:t>
            </a:r>
            <a:r>
              <a:rPr lang="zh-TW" altLang="en-US"/>
              <a:t>不留痕跡</a:t>
            </a:r>
            <a:r>
              <a:rPr lang="en-US" altLang="zh-TW"/>
              <a:t>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pendown()</a:t>
            </a:r>
          </a:p>
          <a:p>
            <a:pPr lvl="1"/>
            <a:r>
              <a:rPr lang="zh-TW" altLang="en-US"/>
              <a:t>下筆</a:t>
            </a:r>
            <a:r>
              <a:rPr lang="en-US" altLang="zh-TW"/>
              <a:t>(</a:t>
            </a:r>
            <a:r>
              <a:rPr lang="zh-TW" altLang="en-US"/>
              <a:t>留校痕跡</a:t>
            </a:r>
            <a:r>
              <a:rPr lang="en-US" altLang="zh-TW"/>
              <a:t>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pencolor(“red”)</a:t>
            </a:r>
          </a:p>
          <a:p>
            <a:pPr lvl="1"/>
            <a:r>
              <a:rPr lang="zh-TW" altLang="en-US"/>
              <a:t>畫筆顏色</a:t>
            </a:r>
            <a:r>
              <a:rPr lang="en-US" altLang="zh-TW"/>
              <a:t>(“red”, “green”, “blue”..)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pensize(3)</a:t>
            </a:r>
          </a:p>
          <a:p>
            <a:pPr lvl="1"/>
            <a:r>
              <a:rPr lang="zh-TW" altLang="en-US"/>
              <a:t>畫筆寬度</a:t>
            </a:r>
            <a:endParaRPr lang="en-US" altLang="zh-TW"/>
          </a:p>
          <a:p>
            <a:r>
              <a:rPr lang="en-US" altLang="zh-TW" b="1">
                <a:solidFill>
                  <a:srgbClr val="0000FF"/>
                </a:solidFill>
              </a:rPr>
              <a:t>color(pencolor, fillcolor)</a:t>
            </a:r>
            <a:endParaRPr lang="zh-TW" altLang="en-US" b="1">
              <a:solidFill>
                <a:srgbClr val="0000FF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BBF278C-6DE6-4D59-93A7-EC24115EE9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fillcolor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zh-TW" altLang="en-US"/>
              <a:t>塗色顏色</a:t>
            </a:r>
            <a:r>
              <a:rPr lang="en-US" altLang="zh-TW"/>
              <a:t>)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</a:rPr>
              <a:t>begin_fill() </a:t>
            </a:r>
            <a:r>
              <a:rPr lang="en-US" altLang="zh-TW"/>
              <a:t>: </a:t>
            </a:r>
            <a:r>
              <a:rPr lang="zh-TW" altLang="en-US"/>
              <a:t>開始記錄圖形頂點</a:t>
            </a:r>
            <a:endParaRPr lang="en-US" altLang="zh-TW"/>
          </a:p>
          <a:p>
            <a:pPr lvl="1"/>
            <a:r>
              <a:rPr lang="en-US" altLang="zh-TW" b="1">
                <a:solidFill>
                  <a:srgbClr val="0000FF"/>
                </a:solidFill>
              </a:rPr>
              <a:t>end_fill()</a:t>
            </a:r>
            <a:r>
              <a:rPr lang="zh-TW" altLang="en-US" b="1">
                <a:solidFill>
                  <a:srgbClr val="0000FF"/>
                </a:solidFill>
              </a:rPr>
              <a:t> </a:t>
            </a:r>
            <a:r>
              <a:rPr lang="en-US" altLang="zh-TW"/>
              <a:t>:</a:t>
            </a:r>
            <a:r>
              <a:rPr lang="zh-TW" altLang="en-US"/>
              <a:t> 結束紀錄圖形頂點</a:t>
            </a:r>
            <a:endParaRPr lang="en-US" altLang="zh-TW"/>
          </a:p>
          <a:p>
            <a:r>
              <a:rPr lang="en-US" altLang="zh-TW" b="1">
                <a:solidFill>
                  <a:srgbClr val="0000FF"/>
                </a:solidFill>
              </a:rPr>
              <a:t>colormode(1.0 / 255)</a:t>
            </a:r>
          </a:p>
          <a:p>
            <a:pPr lvl="1"/>
            <a:r>
              <a:rPr lang="en-US" altLang="zh-TW"/>
              <a:t>1.0 : (1.0, 0.0, 0.0)</a:t>
            </a:r>
          </a:p>
          <a:p>
            <a:pPr lvl="1"/>
            <a:r>
              <a:rPr lang="en-US" altLang="zh-TW"/>
              <a:t>255 : (155, 255, 125) RGB</a:t>
            </a:r>
            <a:r>
              <a:rPr lang="zh-TW" altLang="en-US"/>
              <a:t>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56C3E-95BB-41E0-A45F-42462F5B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36" y="4851190"/>
            <a:ext cx="7983064" cy="15051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010560B-89E7-43C1-8B88-D423F938A314}"/>
              </a:ext>
            </a:extLst>
          </p:cNvPr>
          <p:cNvSpPr txBox="1"/>
          <p:nvPr/>
        </p:nvSpPr>
        <p:spPr>
          <a:xfrm>
            <a:off x="5885644" y="6329917"/>
            <a:ext cx="444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C00000"/>
                </a:solidFill>
              </a:rPr>
              <a:t>https://cs111.wellesley.edu/labs/lab02/colors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7D9D74-B433-4026-A7AA-FABAA130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5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-10886" y="20167"/>
            <a:ext cx="12202886" cy="11059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課程目標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3840463" y="1507524"/>
            <a:ext cx="4848826" cy="4848826"/>
            <a:chOff x="3247338" y="0"/>
            <a:chExt cx="4848826" cy="4848826"/>
          </a:xfrm>
        </p:grpSpPr>
        <p:sp>
          <p:nvSpPr>
            <p:cNvPr id="102" name="Google Shape;102;p3"/>
            <p:cNvSpPr/>
            <p:nvPr/>
          </p:nvSpPr>
          <p:spPr>
            <a:xfrm>
              <a:off x="3247338" y="0"/>
              <a:ext cx="4848826" cy="4848826"/>
            </a:xfrm>
            <a:prstGeom prst="diamond">
              <a:avLst/>
            </a:prstGeom>
            <a:solidFill>
              <a:srgbClr val="F7D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707976" y="460638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 txBox="1"/>
            <p:nvPr/>
          </p:nvSpPr>
          <p:spPr>
            <a:xfrm>
              <a:off x="3800289" y="552951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了解電腦運作原理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744483" y="460638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rgbClr val="54813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5836796" y="552951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明白電腦語言運作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707976" y="2497145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 txBox="1"/>
            <p:nvPr/>
          </p:nvSpPr>
          <p:spPr>
            <a:xfrm>
              <a:off x="3800289" y="2589458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培養計算思考概念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744483" y="2497145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5836796" y="2589458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學習撰寫程式設計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39529E-C652-4EAF-B86E-575F6808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3">
            <a:extLst>
              <a:ext uri="{FF2B5EF4-FFF2-40B4-BE49-F238E27FC236}">
                <a16:creationId xmlns:a16="http://schemas.microsoft.com/office/drawing/2014/main" id="{EF284BF2-C70F-4988-8142-4702B0481458}"/>
              </a:ext>
            </a:extLst>
          </p:cNvPr>
          <p:cNvSpPr txBox="1">
            <a:spLocks/>
          </p:cNvSpPr>
          <p:nvPr/>
        </p:nvSpPr>
        <p:spPr>
          <a:xfrm>
            <a:off x="1869337" y="1829735"/>
            <a:ext cx="3796188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>
                <a:highlight>
                  <a:srgbClr val="FFFF00"/>
                </a:highlight>
              </a:rPr>
              <a:t>五邊形</a:t>
            </a:r>
            <a:endParaRPr lang="en-US" altLang="zh-TW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A0DE903-6D61-4AAD-AFF9-96056C97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22" y="2289641"/>
            <a:ext cx="1733792" cy="167663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56F1557-6AE0-4F43-A078-C3FC0259B7C2}"/>
              </a:ext>
            </a:extLst>
          </p:cNvPr>
          <p:cNvSpPr txBox="1"/>
          <p:nvPr/>
        </p:nvSpPr>
        <p:spPr>
          <a:xfrm>
            <a:off x="5987850" y="4148890"/>
            <a:ext cx="3445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ighlight>
                  <a:srgbClr val="00FF00"/>
                </a:highlight>
              </a:rPr>
              <a:t>N</a:t>
            </a:r>
            <a:r>
              <a:rPr lang="zh-TW" altLang="en-US">
                <a:highlight>
                  <a:srgbClr val="00FF00"/>
                </a:highlight>
              </a:rPr>
              <a:t> 邊形內角總和 </a:t>
            </a:r>
            <a:r>
              <a:rPr lang="en-US" altLang="zh-TW">
                <a:highlight>
                  <a:srgbClr val="00FF00"/>
                </a:highlight>
              </a:rPr>
              <a:t>= 180 * (N-2)</a:t>
            </a:r>
          </a:p>
          <a:p>
            <a:r>
              <a:rPr lang="en-US" altLang="zh-TW"/>
              <a:t>5 </a:t>
            </a:r>
            <a:r>
              <a:rPr lang="zh-TW" altLang="en-US"/>
              <a:t>邊形內角總和 </a:t>
            </a:r>
            <a:r>
              <a:rPr lang="en-US" altLang="zh-TW"/>
              <a:t>= 180*(5-2) = 540</a:t>
            </a:r>
          </a:p>
          <a:p>
            <a:r>
              <a:rPr lang="zh-TW" altLang="en-US"/>
              <a:t>每個內容 </a:t>
            </a:r>
            <a:r>
              <a:rPr lang="en-US" altLang="zh-TW"/>
              <a:t>= 540/5 = 108</a:t>
            </a:r>
          </a:p>
          <a:p>
            <a:r>
              <a:rPr lang="zh-TW" altLang="en-US"/>
              <a:t>每個頂點轉 </a:t>
            </a:r>
            <a:r>
              <a:rPr lang="en-US" altLang="zh-TW"/>
              <a:t>180-108 = 72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DCE8EBC-5842-4B41-B1A5-2F564F25B45E}"/>
              </a:ext>
            </a:extLst>
          </p:cNvPr>
          <p:cNvCxnSpPr>
            <a:cxnSpLocks/>
          </p:cNvCxnSpPr>
          <p:nvPr/>
        </p:nvCxnSpPr>
        <p:spPr>
          <a:xfrm flipV="1">
            <a:off x="7390643" y="2522457"/>
            <a:ext cx="1977488" cy="13538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C6C2CF-EC7E-405D-AB8E-B3C287D03886}"/>
              </a:ext>
            </a:extLst>
          </p:cNvPr>
          <p:cNvSpPr txBox="1"/>
          <p:nvPr/>
        </p:nvSpPr>
        <p:spPr>
          <a:xfrm>
            <a:off x="7435613" y="3075493"/>
            <a:ext cx="8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0000FF"/>
                </a:solidFill>
                <a:sym typeface="Symbol" panose="05050102010706020507" pitchFamily="18" charset="2"/>
              </a:rPr>
              <a:t> </a:t>
            </a:r>
            <a:r>
              <a:rPr lang="en-US" altLang="zh-TW" b="1">
                <a:solidFill>
                  <a:srgbClr val="0000FF"/>
                </a:solidFill>
                <a:sym typeface="Symbol" panose="05050102010706020507" pitchFamily="18" charset="2"/>
              </a:rPr>
              <a:t>108</a:t>
            </a:r>
            <a:endParaRPr lang="zh-TW" altLang="en-US" b="1">
              <a:solidFill>
                <a:srgbClr val="0000FF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EF7E5F4-B591-4BF2-A8AD-A199BA4AA984}"/>
              </a:ext>
            </a:extLst>
          </p:cNvPr>
          <p:cNvSpPr txBox="1"/>
          <p:nvPr/>
        </p:nvSpPr>
        <p:spPr>
          <a:xfrm rot="19887503">
            <a:off x="8013986" y="2730794"/>
            <a:ext cx="8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  <a:sym typeface="Symbol" panose="05050102010706020507" pitchFamily="18" charset="2"/>
              </a:rPr>
              <a:t> </a:t>
            </a:r>
            <a:r>
              <a:rPr lang="en-US" altLang="zh-TW" b="1">
                <a:solidFill>
                  <a:srgbClr val="FF0000"/>
                </a:solidFill>
                <a:sym typeface="Symbol" panose="05050102010706020507" pitchFamily="18" charset="2"/>
              </a:rPr>
              <a:t>72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B4F4E8A-5E04-42B6-BF02-CAD0BF30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五邊形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494A10-118E-4464-9C7B-0515B41C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D31EE-7415-48F5-8DD6-4E123EFB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五角星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5D8993-88BE-492D-AB9A-8ED62930469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314805" y="1516063"/>
            <a:ext cx="2706688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>
                <a:highlight>
                  <a:srgbClr val="FFFF00"/>
                </a:highlight>
              </a:rPr>
              <a:t>星形</a:t>
            </a:r>
            <a:r>
              <a:rPr lang="en-US" altLang="zh-TW">
                <a:highlight>
                  <a:srgbClr val="FFFF00"/>
                </a:highlight>
              </a:rPr>
              <a:t>(star)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  <a:endParaRPr lang="zh-TW" altLang="en-US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  <a:endParaRPr lang="zh-TW" altLang="en-US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  <a:endParaRPr lang="zh-TW" altLang="en-US" b="1">
              <a:solidFill>
                <a:srgbClr val="0000FF"/>
              </a:solidFill>
            </a:endParaRPr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50A13A5F-C848-4DFA-8C1A-9E4AE0A29E1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49813" y="1551568"/>
            <a:ext cx="3866795" cy="406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/>
              <a:t>1+3+a=180</a:t>
            </a:r>
          </a:p>
          <a:p>
            <a:pPr marL="0" indent="0">
              <a:buNone/>
            </a:pPr>
            <a:r>
              <a:rPr lang="en-US" altLang="zh-TW"/>
              <a:t>2+5+b=180</a:t>
            </a:r>
          </a:p>
          <a:p>
            <a:pPr marL="0" indent="0">
              <a:buNone/>
            </a:pPr>
            <a:r>
              <a:rPr lang="en-US" altLang="zh-TW"/>
              <a:t>3+5+c=180</a:t>
            </a:r>
          </a:p>
          <a:p>
            <a:pPr marL="0" indent="0">
              <a:buNone/>
            </a:pPr>
            <a:r>
              <a:rPr lang="en-US" altLang="zh-TW"/>
              <a:t>2+4+d=180</a:t>
            </a:r>
          </a:p>
          <a:p>
            <a:pPr marL="0" indent="0">
              <a:buNone/>
            </a:pPr>
            <a:r>
              <a:rPr lang="en-US" altLang="zh-TW"/>
              <a:t>1+4+e=180</a:t>
            </a:r>
          </a:p>
          <a:p>
            <a:pPr marL="0" indent="0">
              <a:buNone/>
            </a:pPr>
            <a:r>
              <a:rPr lang="en-US" altLang="zh-TW"/>
              <a:t> a+b+c+d+e=540</a:t>
            </a:r>
          </a:p>
          <a:p>
            <a:pPr marL="0" indent="0">
              <a:buNone/>
            </a:pPr>
            <a:r>
              <a:rPr lang="en-US" altLang="zh-TW"/>
              <a:t>2(1+2+3+4+5)+540=900</a:t>
            </a:r>
          </a:p>
          <a:p>
            <a:pPr marL="0" indent="0">
              <a:buNone/>
            </a:pPr>
            <a:r>
              <a:rPr lang="en-US" altLang="zh-TW"/>
              <a:t>1+2+3+4+5 = (900-540)/2=180</a:t>
            </a:r>
          </a:p>
          <a:p>
            <a:pPr marL="0" indent="0">
              <a:buNone/>
            </a:pPr>
            <a:r>
              <a:rPr lang="en-US" altLang="zh-TW"/>
              <a:t>180/5=36</a:t>
            </a:r>
          </a:p>
          <a:p>
            <a:pPr marL="0" indent="0">
              <a:buNone/>
            </a:pPr>
            <a:r>
              <a:rPr lang="en-US" altLang="zh-TW"/>
              <a:t>180-36=144</a:t>
            </a:r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F10E9A6-EAC7-4EF3-92D8-65D009CEBEEF}"/>
              </a:ext>
            </a:extLst>
          </p:cNvPr>
          <p:cNvCxnSpPr>
            <a:cxnSpLocks/>
          </p:cNvCxnSpPr>
          <p:nvPr/>
        </p:nvCxnSpPr>
        <p:spPr>
          <a:xfrm>
            <a:off x="4798677" y="2891635"/>
            <a:ext cx="196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E34EB15-220F-438F-80E4-24261DE93B54}"/>
              </a:ext>
            </a:extLst>
          </p:cNvPr>
          <p:cNvCxnSpPr>
            <a:cxnSpLocks/>
          </p:cNvCxnSpPr>
          <p:nvPr/>
        </p:nvCxnSpPr>
        <p:spPr>
          <a:xfrm flipH="1">
            <a:off x="4973135" y="2885619"/>
            <a:ext cx="1798721" cy="120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36DD42D-65F9-4C05-B4D0-7D8DBAF53799}"/>
              </a:ext>
            </a:extLst>
          </p:cNvPr>
          <p:cNvCxnSpPr>
            <a:cxnSpLocks/>
          </p:cNvCxnSpPr>
          <p:nvPr/>
        </p:nvCxnSpPr>
        <p:spPr>
          <a:xfrm flipV="1">
            <a:off x="4973135" y="2392324"/>
            <a:ext cx="770021" cy="1696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84BD0C6-2CBD-4CB4-8E57-83A12A187E70}"/>
              </a:ext>
            </a:extLst>
          </p:cNvPr>
          <p:cNvCxnSpPr>
            <a:cxnSpLocks/>
          </p:cNvCxnSpPr>
          <p:nvPr/>
        </p:nvCxnSpPr>
        <p:spPr>
          <a:xfrm>
            <a:off x="5755188" y="2392324"/>
            <a:ext cx="513347" cy="1696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38A78EF-7C9E-46B2-8D3B-E609AE7E5D27}"/>
              </a:ext>
            </a:extLst>
          </p:cNvPr>
          <p:cNvCxnSpPr>
            <a:cxnSpLocks/>
          </p:cNvCxnSpPr>
          <p:nvPr/>
        </p:nvCxnSpPr>
        <p:spPr>
          <a:xfrm flipH="1" flipV="1">
            <a:off x="4798677" y="2885619"/>
            <a:ext cx="1469858" cy="120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2712660-829E-4F8B-A158-70562B9D57BB}"/>
              </a:ext>
            </a:extLst>
          </p:cNvPr>
          <p:cNvSpPr txBox="1"/>
          <p:nvPr/>
        </p:nvSpPr>
        <p:spPr>
          <a:xfrm>
            <a:off x="4852817" y="280540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CBEF85-7A2C-499F-A12B-7E270A7B52A7}"/>
              </a:ext>
            </a:extLst>
          </p:cNvPr>
          <p:cNvSpPr txBox="1"/>
          <p:nvPr/>
        </p:nvSpPr>
        <p:spPr>
          <a:xfrm>
            <a:off x="5612312" y="2342012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4FA7F2-A812-4532-8134-7E548D9A1233}"/>
              </a:ext>
            </a:extLst>
          </p:cNvPr>
          <p:cNvSpPr txBox="1"/>
          <p:nvPr/>
        </p:nvSpPr>
        <p:spPr>
          <a:xfrm>
            <a:off x="6343732" y="280540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AD62E7F-15C4-4A91-8096-9DA09236879B}"/>
              </a:ext>
            </a:extLst>
          </p:cNvPr>
          <p:cNvSpPr txBox="1"/>
          <p:nvPr/>
        </p:nvSpPr>
        <p:spPr>
          <a:xfrm>
            <a:off x="5021260" y="360951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</a:t>
            </a:r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DD4742E-8862-4B7D-832D-03CC800F35BF}"/>
              </a:ext>
            </a:extLst>
          </p:cNvPr>
          <p:cNvSpPr txBox="1"/>
          <p:nvPr/>
        </p:nvSpPr>
        <p:spPr>
          <a:xfrm>
            <a:off x="5943682" y="360951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5</a:t>
            </a:r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55FB0A6-4CA6-45A9-84BE-E7B6219C107D}"/>
              </a:ext>
            </a:extLst>
          </p:cNvPr>
          <p:cNvSpPr txBox="1"/>
          <p:nvPr/>
        </p:nvSpPr>
        <p:spPr>
          <a:xfrm>
            <a:off x="5520322" y="3609518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a</a:t>
            </a:r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78F93A5-451E-449A-BEB7-EAFCE3C7930D}"/>
              </a:ext>
            </a:extLst>
          </p:cNvPr>
          <p:cNvSpPr txBox="1"/>
          <p:nvPr/>
        </p:nvSpPr>
        <p:spPr>
          <a:xfrm>
            <a:off x="4973135" y="317474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b</a:t>
            </a:r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230BC8F-9EB1-4676-B501-490849A317D5}"/>
              </a:ext>
            </a:extLst>
          </p:cNvPr>
          <p:cNvSpPr txBox="1"/>
          <p:nvPr/>
        </p:nvSpPr>
        <p:spPr>
          <a:xfrm>
            <a:off x="5882459" y="2526678"/>
            <a:ext cx="2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c</a:t>
            </a:r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B18A674-C854-4C23-B749-E72EDBF0CC0C}"/>
              </a:ext>
            </a:extLst>
          </p:cNvPr>
          <p:cNvSpPr txBox="1"/>
          <p:nvPr/>
        </p:nvSpPr>
        <p:spPr>
          <a:xfrm>
            <a:off x="6060454" y="321503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d</a:t>
            </a:r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504929-42E9-42C8-81EE-0B5CB26DB543}"/>
              </a:ext>
            </a:extLst>
          </p:cNvPr>
          <p:cNvSpPr txBox="1"/>
          <p:nvPr/>
        </p:nvSpPr>
        <p:spPr>
          <a:xfrm>
            <a:off x="5306214" y="2588019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e</a:t>
            </a:r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3C6F8C-7EBC-4FE3-8A51-7A6DE601571A}"/>
              </a:ext>
            </a:extLst>
          </p:cNvPr>
          <p:cNvSpPr txBox="1"/>
          <p:nvPr/>
        </p:nvSpPr>
        <p:spPr>
          <a:xfrm>
            <a:off x="4300293" y="4501861"/>
            <a:ext cx="2885726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/>
              <a:t>N</a:t>
            </a:r>
            <a:r>
              <a:rPr lang="zh-TW" altLang="en-US"/>
              <a:t>角星內角和 </a:t>
            </a:r>
            <a:r>
              <a:rPr lang="en-US" altLang="zh-TW"/>
              <a:t>= 180*(N-2*2)</a:t>
            </a:r>
          </a:p>
          <a:p>
            <a:r>
              <a:rPr lang="en-US" altLang="zh-TW"/>
              <a:t>N</a:t>
            </a:r>
            <a:r>
              <a:rPr lang="zh-TW" altLang="en-US"/>
              <a:t>角星內角和</a:t>
            </a:r>
            <a:r>
              <a:rPr lang="en-US" altLang="zh-TW"/>
              <a:t>/N</a:t>
            </a:r>
          </a:p>
          <a:p>
            <a:r>
              <a:rPr lang="en-US" altLang="zh-TW"/>
              <a:t>180 – (N</a:t>
            </a:r>
            <a:r>
              <a:rPr lang="zh-TW" altLang="en-US"/>
              <a:t>角星內角和</a:t>
            </a:r>
            <a:r>
              <a:rPr lang="en-US" altLang="zh-TW"/>
              <a:t>/N)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880A2C-394E-4BCA-B969-8F7864FF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60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>
            <a:spLocks noGrp="1"/>
          </p:cNvSpPr>
          <p:nvPr>
            <p:ph type="ctrTitle"/>
          </p:nvPr>
        </p:nvSpPr>
        <p:spPr>
          <a:xfrm>
            <a:off x="1359108" y="2351556"/>
            <a:ext cx="9144000" cy="23876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>
                <a:solidFill>
                  <a:schemeClr val="bg1"/>
                </a:solidFill>
              </a:rPr>
              <a:t>學習程式的秘訣</a:t>
            </a:r>
            <a:br>
              <a:rPr lang="zh-TW" altLang="en-US" sz="4000">
                <a:solidFill>
                  <a:schemeClr val="bg1"/>
                </a:solidFill>
              </a:rPr>
            </a:br>
            <a:br>
              <a:rPr lang="zh-TW" altLang="en-US" sz="4000">
                <a:solidFill>
                  <a:schemeClr val="bg1"/>
                </a:solidFill>
              </a:rPr>
            </a:br>
            <a:r>
              <a:rPr lang="zh-TW" altLang="en-US" sz="4000">
                <a:solidFill>
                  <a:schemeClr val="bg1"/>
                </a:solidFill>
              </a:rPr>
              <a:t>嘗試錯誤、勞者多能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4862C4-738D-438D-8066-F153D2C0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8C7DB1-AC7F-47C9-A323-2A609B9F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65354">
            <a:off x="4775613" y="917352"/>
            <a:ext cx="2448267" cy="800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程式設計時，變數可代表某個資料</a:t>
            </a:r>
            <a:endParaRPr lang="en-US" altLang="zh-TW" sz="2000" dirty="0"/>
          </a:p>
          <a:p>
            <a:pPr lvl="1"/>
            <a:r>
              <a:rPr lang="en-US" altLang="zh-TW" sz="1800" dirty="0" err="1"/>
              <a:t>messag</a:t>
            </a:r>
            <a:r>
              <a:rPr lang="en-US" altLang="zh-TW" sz="1800" dirty="0"/>
              <a:t> = </a:t>
            </a:r>
            <a:r>
              <a:rPr lang="en-US" altLang="zh-TW" sz="1800" dirty="0">
                <a:solidFill>
                  <a:srgbClr val="FF0000"/>
                </a:solidFill>
              </a:rPr>
              <a:t>ʺ</a:t>
            </a:r>
            <a:r>
              <a:rPr lang="en-US" altLang="zh-TW" sz="1800" dirty="0"/>
              <a:t>Jeremy Lin is a good NBA player </a:t>
            </a:r>
            <a:r>
              <a:rPr lang="en-US" altLang="zh-TW" sz="1800" dirty="0">
                <a:solidFill>
                  <a:srgbClr val="FF0000"/>
                </a:solidFill>
              </a:rPr>
              <a:t>ʺ</a:t>
            </a:r>
            <a:r>
              <a:rPr lang="zh-TW" altLang="en-US" sz="18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字串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800" dirty="0"/>
              <a:t>n = 20</a:t>
            </a:r>
            <a:r>
              <a:rPr lang="zh-TW" altLang="en-US" sz="18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整數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800" dirty="0"/>
              <a:t>pi = 3.1415926535897932</a:t>
            </a:r>
            <a:r>
              <a:rPr lang="zh-TW" altLang="en-US" sz="18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浮點數</a:t>
            </a:r>
            <a:r>
              <a:rPr lang="en-US" altLang="zh-TW" sz="1800" dirty="0"/>
              <a:t>)</a:t>
            </a:r>
          </a:p>
          <a:p>
            <a:r>
              <a:rPr lang="zh-TW" altLang="en-US" sz="2000" dirty="0"/>
              <a:t>變數如同黑盒子，內含資料，佔據一塊記憶體</a:t>
            </a:r>
            <a:endParaRPr lang="en-US" altLang="zh-TW" sz="2000" dirty="0"/>
          </a:p>
          <a:p>
            <a:pPr lvl="1"/>
            <a:r>
              <a:rPr lang="en-US" altLang="zh-TW" sz="1800" dirty="0"/>
              <a:t>A </a:t>
            </a:r>
            <a:r>
              <a:rPr lang="en-US" altLang="zh-TW" sz="1800"/>
              <a:t>= 5</a:t>
            </a:r>
            <a:endParaRPr lang="en-US" altLang="zh-TW" sz="1800" dirty="0"/>
          </a:p>
          <a:p>
            <a:pPr lvl="1"/>
            <a:r>
              <a:rPr lang="en-US" altLang="zh-TW" sz="1800" dirty="0"/>
              <a:t>A</a:t>
            </a:r>
            <a:r>
              <a:rPr lang="zh-TW" altLang="en-US" sz="1800" dirty="0"/>
              <a:t>表示變數，</a:t>
            </a:r>
            <a:r>
              <a:rPr lang="en-US" altLang="zh-TW" sz="1800" dirty="0"/>
              <a:t>5</a:t>
            </a:r>
            <a:r>
              <a:rPr lang="zh-TW" altLang="en-US" sz="1800" dirty="0"/>
              <a:t>表示資料</a:t>
            </a:r>
            <a:endParaRPr lang="en-US" altLang="zh-TW" sz="1800" dirty="0"/>
          </a:p>
          <a:p>
            <a:pPr lvl="1"/>
            <a:r>
              <a:rPr lang="zh-TW" altLang="en-US" sz="1800" dirty="0"/>
              <a:t>「</a:t>
            </a:r>
            <a:r>
              <a:rPr lang="en-US" altLang="zh-TW" sz="1800" dirty="0"/>
              <a:t>=</a:t>
            </a:r>
            <a:r>
              <a:rPr lang="zh-TW" altLang="en-US" sz="1800" dirty="0"/>
              <a:t>」為「</a:t>
            </a:r>
            <a:r>
              <a:rPr lang="zh-TW" altLang="en-US" sz="1800" dirty="0">
                <a:solidFill>
                  <a:srgbClr val="0000FF"/>
                </a:solidFill>
              </a:rPr>
              <a:t>指定</a:t>
            </a:r>
            <a:r>
              <a:rPr lang="zh-TW" altLang="en-US" sz="1800" dirty="0"/>
              <a:t>」運算子，表示「</a:t>
            </a:r>
            <a:r>
              <a:rPr lang="zh-TW" altLang="en-US" sz="1800" dirty="0">
                <a:solidFill>
                  <a:srgbClr val="0000FF"/>
                </a:solidFill>
              </a:rPr>
              <a:t>資料指定給變數</a:t>
            </a:r>
            <a:r>
              <a:rPr lang="zh-TW" altLang="en-US" sz="1800" dirty="0"/>
              <a:t>」</a:t>
            </a:r>
            <a:endParaRPr lang="en-US" altLang="zh-TW" sz="1800" dirty="0"/>
          </a:p>
          <a:p>
            <a:r>
              <a:rPr lang="zh-TW" altLang="en-US" sz="2000" dirty="0"/>
              <a:t>變數可以組成運算式</a:t>
            </a:r>
            <a:endParaRPr lang="en-US" altLang="zh-TW" sz="2000" dirty="0"/>
          </a:p>
          <a:p>
            <a:r>
              <a:rPr lang="en-US" altLang="zh-TW" sz="2000" dirty="0"/>
              <a:t>Python</a:t>
            </a:r>
            <a:r>
              <a:rPr lang="zh-TW" altLang="en-US" sz="2000" dirty="0"/>
              <a:t>的變數是一種「</a:t>
            </a:r>
            <a:r>
              <a:rPr lang="zh-TW" altLang="en-US" sz="2000" dirty="0">
                <a:solidFill>
                  <a:srgbClr val="7030A0"/>
                </a:solidFill>
              </a:rPr>
              <a:t>動態型別</a:t>
            </a:r>
            <a:r>
              <a:rPr lang="zh-TW" altLang="en-US" sz="2000" dirty="0"/>
              <a:t>」（</a:t>
            </a:r>
            <a:r>
              <a:rPr lang="en-US" altLang="zh-TW" sz="2000" dirty="0"/>
              <a:t>Dynamically Typed</a:t>
            </a:r>
            <a:r>
              <a:rPr lang="zh-TW" altLang="en-US" sz="2000" dirty="0"/>
              <a:t>），使用變數前不需要事先宣告型別</a:t>
            </a:r>
            <a:endParaRPr lang="en-US" altLang="zh-TW" sz="2000" dirty="0"/>
          </a:p>
          <a:p>
            <a:pPr lvl="1"/>
            <a:r>
              <a:rPr lang="en-US" altLang="zh-TW" sz="1800" dirty="0"/>
              <a:t>C/C++, Java </a:t>
            </a:r>
            <a:r>
              <a:rPr lang="zh-TW" altLang="en-US" sz="1800" dirty="0"/>
              <a:t>程式語言使用變數前必須先宣告型別</a:t>
            </a:r>
            <a:br>
              <a:rPr lang="en-US" altLang="zh-TW" sz="1800" dirty="0"/>
            </a:br>
            <a:endParaRPr lang="zh-TW" altLang="en-US" sz="1800" dirty="0"/>
          </a:p>
        </p:txBody>
      </p:sp>
      <p:pic>
        <p:nvPicPr>
          <p:cNvPr id="4098" name="Picture 2" descr="Reusable Box | Hidden and Seasonal | Lush Cosmetics Austral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t="15934" r="9429" b="20332"/>
          <a:stretch/>
        </p:blipFill>
        <p:spPr bwMode="auto">
          <a:xfrm>
            <a:off x="8401473" y="2708919"/>
            <a:ext cx="900101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406233" y="28281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/>
              <a:t>5</a:t>
            </a:r>
            <a:endParaRPr lang="zh-TW" altLang="en-US" sz="3200" b="1" dirty="0"/>
          </a:p>
        </p:txBody>
      </p:sp>
      <p:sp>
        <p:nvSpPr>
          <p:cNvPr id="5" name="弧形箭號 (下彎) 4"/>
          <p:cNvSpPr/>
          <p:nvPr/>
        </p:nvSpPr>
        <p:spPr bwMode="auto">
          <a:xfrm>
            <a:off x="7537378" y="2388534"/>
            <a:ext cx="1404155" cy="428966"/>
          </a:xfrm>
          <a:prstGeom prst="curved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417696" y="2348878"/>
            <a:ext cx="936104" cy="1440160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向右箭號 6"/>
          <p:cNvSpPr/>
          <p:nvPr/>
        </p:nvSpPr>
        <p:spPr bwMode="auto">
          <a:xfrm>
            <a:off x="9625609" y="2817500"/>
            <a:ext cx="468053" cy="39547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10417696" y="2776570"/>
            <a:ext cx="936104" cy="436404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582732" y="292688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A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E38029E0-D5D0-483B-8249-6D3B2349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2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變數命名規則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第一個字母</a:t>
            </a:r>
            <a:r>
              <a:rPr lang="zh-TW" altLang="en-US" dirty="0">
                <a:solidFill>
                  <a:srgbClr val="FF0000"/>
                </a:solidFill>
              </a:rPr>
              <a:t>必須</a:t>
            </a:r>
            <a:r>
              <a:rPr lang="zh-TW" altLang="en-US" dirty="0"/>
              <a:t>是英文字母或</a:t>
            </a:r>
            <a:r>
              <a:rPr lang="zh-TW" altLang="en-US" u="sng" dirty="0"/>
              <a:t>底線</a:t>
            </a:r>
            <a:r>
              <a:rPr lang="en-US" altLang="zh-TW" dirty="0"/>
              <a:t>( _</a:t>
            </a:r>
            <a:r>
              <a:rPr lang="en-US" altLang="zh-TW" dirty="0" err="1"/>
              <a:t>abc</a:t>
            </a:r>
            <a:r>
              <a:rPr lang="en-US" altLang="zh-TW" dirty="0"/>
              <a:t> 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其他字元可以搭配英文大小寫字母、數字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變數名稱區分大小寫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變數長度不限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變數名稱不可含有特殊符號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0000FF"/>
                </a:solidFill>
              </a:rPr>
              <a:t>關鍵字</a:t>
            </a:r>
            <a:r>
              <a:rPr lang="zh-TW" altLang="en-US" dirty="0"/>
              <a:t>不能作為變數名稱</a:t>
            </a:r>
            <a:endParaRPr lang="en-US" altLang="zh-TW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A8126F88-6C85-44C8-9E8E-94A61E68D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14193"/>
              </p:ext>
            </p:extLst>
          </p:nvPr>
        </p:nvGraphicFramePr>
        <p:xfrm>
          <a:off x="6096000" y="1760220"/>
          <a:ext cx="5787955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9347">
                  <a:extLst>
                    <a:ext uri="{9D8B030D-6E8A-4147-A177-3AD203B41FA5}">
                      <a16:colId xmlns:a16="http://schemas.microsoft.com/office/drawing/2014/main" val="3831483556"/>
                    </a:ext>
                  </a:extLst>
                </a:gridCol>
                <a:gridCol w="1212996">
                  <a:extLst>
                    <a:ext uri="{9D8B030D-6E8A-4147-A177-3AD203B41FA5}">
                      <a16:colId xmlns:a16="http://schemas.microsoft.com/office/drawing/2014/main" val="702105644"/>
                    </a:ext>
                  </a:extLst>
                </a:gridCol>
                <a:gridCol w="1556425">
                  <a:extLst>
                    <a:ext uri="{9D8B030D-6E8A-4147-A177-3AD203B41FA5}">
                      <a16:colId xmlns:a16="http://schemas.microsoft.com/office/drawing/2014/main" val="2472714848"/>
                    </a:ext>
                  </a:extLst>
                </a:gridCol>
                <a:gridCol w="1279187">
                  <a:extLst>
                    <a:ext uri="{9D8B030D-6E8A-4147-A177-3AD203B41FA5}">
                      <a16:colId xmlns:a16="http://schemas.microsoft.com/office/drawing/2014/main" val="137606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False 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break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for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not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10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None 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class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from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or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86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True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continue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glocal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pass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93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__peg_parser__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def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if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raise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47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and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del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import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return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20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eif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in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try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06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assert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else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whie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32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async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except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lambda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with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95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await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finally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nonlocal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yield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74617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E16846-C5A2-46EC-A5C7-1136E004847E}"/>
              </a:ext>
            </a:extLst>
          </p:cNvPr>
          <p:cNvSpPr txBox="1"/>
          <p:nvPr/>
        </p:nvSpPr>
        <p:spPr>
          <a:xfrm>
            <a:off x="8065849" y="1373067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Python keywords</a:t>
            </a:r>
            <a:endParaRPr lang="zh-TW" altLang="en-US" b="1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75C072-238A-45FB-B84B-12E12F96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8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169"/>
            <a:ext cx="12192000" cy="1072413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變數名稱範例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637075" y="1535113"/>
            <a:ext cx="5386917" cy="639762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zh-TW" altLang="en-US" dirty="0"/>
              <a:t>合法名稱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637075" y="2174875"/>
            <a:ext cx="5386917" cy="3951288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Apple</a:t>
            </a:r>
          </a:p>
          <a:p>
            <a:pPr marL="0" indent="0">
              <a:buNone/>
            </a:pPr>
            <a:r>
              <a:rPr lang="en-US" altLang="zh-TW" dirty="0"/>
              <a:t>_apple</a:t>
            </a:r>
          </a:p>
          <a:p>
            <a:pPr marL="0" indent="0">
              <a:buNone/>
            </a:pPr>
            <a:r>
              <a:rPr lang="en-US" altLang="zh-TW" dirty="0" err="1"/>
              <a:t>app_le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apple</a:t>
            </a:r>
          </a:p>
          <a:p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>
          <a:xfrm>
            <a:off x="6023992" y="1535113"/>
            <a:ext cx="5389033" cy="639762"/>
          </a:xfrm>
          <a:solidFill>
            <a:srgbClr val="00FDFF"/>
          </a:solidFill>
        </p:spPr>
        <p:txBody>
          <a:bodyPr/>
          <a:lstStyle/>
          <a:p>
            <a:pPr algn="ctr"/>
            <a:r>
              <a:rPr lang="zh-TW" altLang="en-US" dirty="0"/>
              <a:t>不合法名稱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>
          <a:xfrm>
            <a:off x="6023992" y="2174875"/>
            <a:ext cx="5389033" cy="3951288"/>
          </a:xfrm>
          <a:solidFill>
            <a:schemeClr val="accent5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%</a:t>
            </a:r>
            <a:r>
              <a:rPr lang="en-US" altLang="zh-TW" err="1">
                <a:solidFill>
                  <a:schemeClr val="bg1"/>
                </a:solidFill>
              </a:rPr>
              <a:t>abc</a:t>
            </a:r>
            <a:r>
              <a:rPr lang="en-US" altLang="zh-TW">
                <a:solidFill>
                  <a:schemeClr val="bg1"/>
                </a:solidFill>
              </a:rPr>
              <a:t> (rule 1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bg1"/>
                </a:solidFill>
              </a:rPr>
              <a:t>5apple (rule 1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apple</a:t>
            </a:r>
            <a:r>
              <a:rPr lang="en-US" altLang="zh-TW">
                <a:solidFill>
                  <a:schemeClr val="bg1"/>
                </a:solidFill>
              </a:rPr>
              <a:t>@ (rule 5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*</a:t>
            </a:r>
            <a:r>
              <a:rPr lang="en-US" altLang="zh-TW">
                <a:solidFill>
                  <a:schemeClr val="bg1"/>
                </a:solidFill>
              </a:rPr>
              <a:t>star (rule 5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bg1"/>
                </a:solidFill>
              </a:rPr>
              <a:t>while (rule 4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bg1"/>
                </a:solidFill>
              </a:rPr>
              <a:t>Try (rue 4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endParaRPr lang="zh-TW" altLang="en-US" dirty="0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1800964A-783B-4800-82B0-18B0369C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1490" y="2594372"/>
            <a:ext cx="1765562" cy="16828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00BB77-45CA-4B61-8D47-E7F2FA313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54481" y="2615406"/>
            <a:ext cx="1535113" cy="1535113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AB1C55-3F6C-4FFC-8CBC-44FEC417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上機實做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952" y="1340768"/>
            <a:ext cx="5924788" cy="507206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782819E-B70D-3D71-C98A-5F4E7BB6E6BA}"/>
              </a:ext>
            </a:extLst>
          </p:cNvPr>
          <p:cNvSpPr txBox="1"/>
          <p:nvPr/>
        </p:nvSpPr>
        <p:spPr>
          <a:xfrm>
            <a:off x="371356" y="1484784"/>
            <a:ext cx="47165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以下敘述何者正確？何者錯誤？錯誤訊息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&gt;&gt;&gt; Apple = 5</a:t>
            </a:r>
          </a:p>
          <a:p>
            <a:r>
              <a:rPr kumimoji="1" lang="en-US" altLang="zh-TW" sz="2400" dirty="0"/>
              <a:t>&gt;&gt;&gt; apple = 5</a:t>
            </a:r>
          </a:p>
          <a:p>
            <a:r>
              <a:rPr kumimoji="1" lang="en-US" altLang="zh-TW" sz="2400" dirty="0"/>
              <a:t>&gt;&gt;&gt; *apple = 5</a:t>
            </a:r>
          </a:p>
          <a:p>
            <a:r>
              <a:rPr kumimoji="1" lang="en-US" altLang="zh-TW" sz="2400" dirty="0"/>
              <a:t>&gt;&gt;&gt; </a:t>
            </a:r>
            <a:r>
              <a:rPr kumimoji="1" lang="en-US" altLang="zh-TW" sz="2400" dirty="0" err="1"/>
              <a:t>App_le</a:t>
            </a:r>
            <a:r>
              <a:rPr kumimoji="1" lang="en-US" altLang="zh-TW" sz="2400" dirty="0"/>
              <a:t> = 5</a:t>
            </a:r>
          </a:p>
          <a:p>
            <a:r>
              <a:rPr kumimoji="1" lang="en-US" altLang="zh-TW" sz="2400" dirty="0"/>
              <a:t>&gt;&gt;&gt; _apple = 5</a:t>
            </a:r>
          </a:p>
          <a:p>
            <a:r>
              <a:rPr kumimoji="1" lang="en-US" altLang="zh-TW" sz="2400" dirty="0"/>
              <a:t>&gt;&gt;&gt; 123app = 5</a:t>
            </a:r>
          </a:p>
          <a:p>
            <a:r>
              <a:rPr kumimoji="1" lang="en-US" altLang="zh-TW" sz="2400"/>
              <a:t>&gt;&gt;&gt; app</a:t>
            </a:r>
            <a:r>
              <a:rPr kumimoji="1" lang="en-US" altLang="zh-TW" sz="2400" dirty="0" err="1"/>
              <a:t>@le</a:t>
            </a:r>
            <a:r>
              <a:rPr kumimoji="1" lang="en-US" altLang="zh-TW" sz="2400" dirty="0"/>
              <a:t> = 5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61CAC-5074-4907-8A91-43D8D65A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34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209800" y="2257379"/>
            <a:ext cx="7772400" cy="2343241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>
                <a:solidFill>
                  <a:schemeClr val="bg1"/>
                </a:solidFill>
              </a:rPr>
              <a:t>運算式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電腦最擅長做</a:t>
            </a:r>
            <a:r>
              <a:rPr lang="zh-TW" altLang="en-US" sz="4000">
                <a:solidFill>
                  <a:schemeClr val="bg1"/>
                </a:solidFill>
              </a:rPr>
              <a:t>的事</a:t>
            </a:r>
            <a:r>
              <a:rPr lang="en-US" altLang="zh-TW" sz="4000" dirty="0">
                <a:solidFill>
                  <a:schemeClr val="bg1"/>
                </a:solidFill>
              </a:rPr>
              <a:t> – </a:t>
            </a:r>
            <a:r>
              <a:rPr lang="zh-TW" altLang="en-US" sz="4000" dirty="0">
                <a:solidFill>
                  <a:schemeClr val="bg1"/>
                </a:solidFill>
              </a:rPr>
              <a:t>數學計算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4C1111-013A-4BA8-812E-0EC2DB76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9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運算元及運算子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800000"/>
                </a:solidFill>
              </a:rPr>
              <a:t>運算式</a:t>
            </a:r>
            <a:r>
              <a:rPr lang="zh-TW" altLang="en-US" dirty="0"/>
              <a:t> </a:t>
            </a:r>
            <a:r>
              <a:rPr lang="en-US" altLang="zh-TW" dirty="0"/>
              <a:t>= </a:t>
            </a:r>
            <a:r>
              <a:rPr lang="zh-TW" altLang="en-US" dirty="0">
                <a:solidFill>
                  <a:srgbClr val="008000"/>
                </a:solidFill>
              </a:rPr>
              <a:t>運算元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zh-TW" altLang="en-US" dirty="0">
                <a:solidFill>
                  <a:srgbClr val="7030A0"/>
                </a:solidFill>
              </a:rPr>
              <a:t>運算子</a:t>
            </a:r>
            <a:endParaRPr lang="en-US" altLang="zh-TW" dirty="0">
              <a:solidFill>
                <a:srgbClr val="7030A0"/>
              </a:solidFill>
            </a:endParaRPr>
          </a:p>
          <a:p>
            <a:r>
              <a:rPr lang="zh-TW" altLang="en-US" u="sng" dirty="0"/>
              <a:t>運算符號</a:t>
            </a:r>
            <a:r>
              <a:rPr lang="zh-TW" altLang="en-US"/>
              <a:t>，稱為「</a:t>
            </a:r>
            <a:r>
              <a:rPr lang="zh-TW" altLang="en-US">
                <a:solidFill>
                  <a:srgbClr val="7030A0"/>
                </a:solidFill>
              </a:rPr>
              <a:t>運算子</a:t>
            </a:r>
            <a:r>
              <a:rPr lang="en-US" altLang="zh-TW" dirty="0"/>
              <a:t>(</a:t>
            </a:r>
            <a:r>
              <a:rPr lang="en-US" altLang="zh-TW"/>
              <a:t>operator)</a:t>
            </a:r>
            <a:r>
              <a:rPr lang="zh-TW" altLang="en-US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數值運算子包括：</a:t>
            </a:r>
            <a:r>
              <a:rPr lang="en-US" altLang="zh-TW" dirty="0"/>
              <a:t>+, -, *, /, %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取餘數</a:t>
            </a:r>
            <a:r>
              <a:rPr lang="en-US" altLang="zh-TW" dirty="0"/>
              <a:t>), ** (</a:t>
            </a:r>
            <a:r>
              <a:rPr lang="zh-TW" altLang="en-US" dirty="0"/>
              <a:t>乘方</a:t>
            </a:r>
            <a:r>
              <a:rPr lang="en-US" altLang="zh-TW" dirty="0"/>
              <a:t>), …</a:t>
            </a:r>
          </a:p>
          <a:p>
            <a:r>
              <a:rPr lang="zh-TW" altLang="en-US" u="sng" dirty="0"/>
              <a:t>運算的資料</a:t>
            </a:r>
            <a:r>
              <a:rPr lang="zh-TW" altLang="en-US"/>
              <a:t>，稱為「</a:t>
            </a:r>
            <a:r>
              <a:rPr lang="zh-TW" altLang="en-US">
                <a:solidFill>
                  <a:srgbClr val="008000"/>
                </a:solidFill>
              </a:rPr>
              <a:t>運算元</a:t>
            </a:r>
            <a:r>
              <a:rPr lang="en-US" altLang="zh-TW" dirty="0"/>
              <a:t>(</a:t>
            </a:r>
            <a:r>
              <a:rPr lang="en-US" altLang="zh-TW"/>
              <a:t>operand)</a:t>
            </a:r>
            <a:r>
              <a:rPr lang="zh-TW" altLang="en-US"/>
              <a:t>」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運算元可以是常數、變數、函式</a:t>
            </a:r>
            <a:endParaRPr lang="en-US" altLang="zh-TW" dirty="0">
              <a:highlight>
                <a:srgbClr val="FFFF00"/>
              </a:highlight>
            </a:endParaRPr>
          </a:p>
          <a:p>
            <a:pPr lvl="1"/>
            <a:r>
              <a:rPr lang="en-US" altLang="zh-TW"/>
              <a:t>3+5 </a:t>
            </a:r>
            <a:r>
              <a:rPr lang="en-US" altLang="zh-TW" dirty="0"/>
              <a:t>(+</a:t>
            </a:r>
            <a:r>
              <a:rPr lang="zh-TW" altLang="en-US" dirty="0"/>
              <a:t> 代表運算子，</a:t>
            </a:r>
            <a:r>
              <a:rPr lang="en-US" altLang="zh-TW" dirty="0"/>
              <a:t>3, 5</a:t>
            </a:r>
            <a:r>
              <a:rPr lang="zh-TW" altLang="en-US" dirty="0"/>
              <a:t>代表運算元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a=5; a**3 (**</a:t>
            </a:r>
            <a:r>
              <a:rPr lang="zh-TW" altLang="en-US" dirty="0"/>
              <a:t> 代表乘方運算子，</a:t>
            </a:r>
            <a:r>
              <a:rPr lang="en-US" altLang="zh-TW" dirty="0"/>
              <a:t>a, 3 </a:t>
            </a:r>
            <a:r>
              <a:rPr lang="zh-TW" altLang="en-US" dirty="0"/>
              <a:t>代表</a:t>
            </a:r>
            <a:r>
              <a:rPr lang="zh-TW" altLang="en-US"/>
              <a:t>運算元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math.sqrt(x**2+3.32**2)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7E3986-E2A0-48D8-883C-876AC611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7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運算結果受到運算子及資料型別影響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/</a:t>
            </a:r>
            <a:r>
              <a:rPr lang="en-US" altLang="zh-TW" dirty="0"/>
              <a:t>3 = </a:t>
            </a:r>
            <a:r>
              <a:rPr lang="en-US" altLang="zh-TW"/>
              <a:t>1.66666666667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//</a:t>
            </a:r>
            <a:r>
              <a:rPr lang="en-US" altLang="zh-TW" dirty="0"/>
              <a:t>3 = </a:t>
            </a:r>
            <a:r>
              <a:rPr lang="en-US" altLang="zh-TW"/>
              <a:t>1 (</a:t>
            </a:r>
            <a:r>
              <a:rPr lang="zh-TW" altLang="en-US"/>
              <a:t>結果 </a:t>
            </a:r>
            <a:r>
              <a:rPr lang="en-US" altLang="zh-TW"/>
              <a:t>int</a:t>
            </a:r>
            <a:r>
              <a:rPr lang="en-US" altLang="zh-TW" dirty="0"/>
              <a:t>)</a:t>
            </a:r>
            <a:r>
              <a:rPr lang="zh-TW" altLang="en-US" dirty="0"/>
              <a:t>，但 </a:t>
            </a:r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//</a:t>
            </a:r>
            <a:r>
              <a:rPr lang="en-US" altLang="zh-TW" dirty="0"/>
              <a:t>3.0 = </a:t>
            </a:r>
            <a:r>
              <a:rPr lang="en-US" altLang="zh-TW"/>
              <a:t>1.0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**</a:t>
            </a:r>
            <a:r>
              <a:rPr lang="en-US" altLang="zh-TW" dirty="0"/>
              <a:t>2 = </a:t>
            </a:r>
            <a:r>
              <a:rPr lang="en-US" altLang="zh-TW"/>
              <a:t>25 (</a:t>
            </a:r>
            <a:r>
              <a:rPr lang="zh-TW" altLang="en-US"/>
              <a:t>結果 </a:t>
            </a:r>
            <a:r>
              <a:rPr lang="en-US" altLang="zh-TW"/>
              <a:t>int</a:t>
            </a:r>
            <a:r>
              <a:rPr lang="en-US" altLang="zh-TW" dirty="0"/>
              <a:t>)</a:t>
            </a:r>
            <a:r>
              <a:rPr lang="zh-TW" altLang="en-US" dirty="0"/>
              <a:t>，但 </a:t>
            </a:r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**</a:t>
            </a:r>
            <a:r>
              <a:rPr lang="en-US" altLang="zh-TW" dirty="0"/>
              <a:t>2.0 = </a:t>
            </a:r>
            <a:r>
              <a:rPr lang="en-US" altLang="zh-TW"/>
              <a:t>25.0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%</a:t>
            </a:r>
            <a:r>
              <a:rPr lang="en-US" altLang="zh-TW" dirty="0"/>
              <a:t>3 = </a:t>
            </a:r>
            <a:r>
              <a:rPr lang="en-US" altLang="zh-TW"/>
              <a:t>2 (</a:t>
            </a:r>
            <a:r>
              <a:rPr lang="zh-TW" altLang="en-US"/>
              <a:t>結果 </a:t>
            </a:r>
            <a:r>
              <a:rPr lang="en-US" altLang="zh-TW"/>
              <a:t>int</a:t>
            </a:r>
            <a:r>
              <a:rPr lang="en-US" altLang="zh-TW" dirty="0"/>
              <a:t>)</a:t>
            </a:r>
            <a:r>
              <a:rPr lang="zh-TW" altLang="en-US" dirty="0"/>
              <a:t>，但 </a:t>
            </a:r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%</a:t>
            </a:r>
            <a:r>
              <a:rPr lang="en-US" altLang="zh-TW" dirty="0"/>
              <a:t>3.0 = </a:t>
            </a:r>
            <a:r>
              <a:rPr lang="en-US" altLang="zh-TW"/>
              <a:t>2.0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9BF3C9-6ECC-47AE-AF94-757B3BF2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5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1" y="0"/>
            <a:ext cx="12192000" cy="105546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電腦「程式」</a:t>
            </a: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(Program)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是甚麼？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一組有次序的指令，電腦根據這些指令可以為我們執行特定工作。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電腦：執行指令的機器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次序：一步一步、有邏輯性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指令：電腦了解、溝通語言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工作：電腦執行指令的結果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我們：寫程式的人</a:t>
            </a: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l="60498" t="24311" r="22464" b="39453"/>
          <a:stretch/>
        </p:blipFill>
        <p:spPr>
          <a:xfrm>
            <a:off x="6688742" y="2902380"/>
            <a:ext cx="4394719" cy="3004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B687EB-C63E-4306-925F-F3F88F75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算術運算子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132713"/>
              </p:ext>
            </p:extLst>
          </p:nvPr>
        </p:nvGraphicFramePr>
        <p:xfrm>
          <a:off x="1298309" y="1484784"/>
          <a:ext cx="9595382" cy="491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9229">
                  <a:extLst>
                    <a:ext uri="{9D8B030D-6E8A-4147-A177-3AD203B41FA5}">
                      <a16:colId xmlns:a16="http://schemas.microsoft.com/office/drawing/2014/main" val="2948389806"/>
                    </a:ext>
                  </a:extLst>
                </a:gridCol>
                <a:gridCol w="2707213">
                  <a:extLst>
                    <a:ext uri="{9D8B030D-6E8A-4147-A177-3AD203B41FA5}">
                      <a16:colId xmlns:a16="http://schemas.microsoft.com/office/drawing/2014/main" val="2683074102"/>
                    </a:ext>
                  </a:extLst>
                </a:gridCol>
                <a:gridCol w="4458940">
                  <a:extLst>
                    <a:ext uri="{9D8B030D-6E8A-4147-A177-3AD203B41FA5}">
                      <a16:colId xmlns:a16="http://schemas.microsoft.com/office/drawing/2014/main" val="319873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數學運算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運算子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範例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67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1+1=2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aseline="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3-2=1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2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5*3=15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84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/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5/3=1.6666666666666667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3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除法去除小數點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//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5//3 = 1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5//3.0 = 1.0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17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餘數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%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5%3 = 2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5.0%3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= 2.0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526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乘方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**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5**2 = 25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5**2.0 = 25.0</a:t>
                      </a:r>
                    </a:p>
                    <a:p>
                      <a:r>
                        <a:rPr lang="en-US" altLang="zh-TW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2**(0.5) = 1.4142135623730951(</a:t>
                      </a:r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開根號）</a:t>
                      </a:r>
                      <a:endParaRPr lang="en-US" altLang="zh-TW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2**(-1) = 0.5 </a:t>
                      </a:r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（倒數）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639987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95609C-C6DF-4223-8588-A5A6D9CE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4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實做練習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&gt;&gt;&gt; a = 3</a:t>
            </a:r>
          </a:p>
          <a:p>
            <a:pPr marL="0" indent="0">
              <a:buNone/>
            </a:pPr>
            <a:r>
              <a:rPr lang="en-US" altLang="zh-TW" sz="2000" dirty="0"/>
              <a:t>&gt;&gt;&gt; b = 5</a:t>
            </a:r>
          </a:p>
          <a:p>
            <a:pPr marL="0" indent="0">
              <a:buNone/>
            </a:pPr>
            <a:r>
              <a:rPr lang="en-US" altLang="zh-TW" sz="2000" dirty="0"/>
              <a:t>&gt;&gt;&gt; c = 6.7</a:t>
            </a:r>
          </a:p>
          <a:p>
            <a:pPr marL="0" indent="0">
              <a:buNone/>
            </a:pPr>
            <a:r>
              <a:rPr lang="en-US" altLang="zh-TW" sz="2000" dirty="0"/>
              <a:t>&gt;&gt;&gt; d = </a:t>
            </a:r>
            <a:r>
              <a:rPr lang="en-US" altLang="zh-TW" sz="2000" dirty="0" err="1"/>
              <a:t>a+b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&gt;&gt;&gt; d = </a:t>
            </a:r>
            <a:r>
              <a:rPr lang="en-US" altLang="zh-TW" sz="2000" dirty="0" err="1"/>
              <a:t>b+c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&gt;&gt;&gt; 3/5</a:t>
            </a:r>
          </a:p>
          <a:p>
            <a:pPr marL="0" indent="0">
              <a:buNone/>
            </a:pPr>
            <a:r>
              <a:rPr lang="en-US" altLang="zh-TW" sz="2000" dirty="0"/>
              <a:t>&gt;&gt;&gt; 3.0/5</a:t>
            </a:r>
          </a:p>
          <a:p>
            <a:pPr marL="0" indent="0">
              <a:buNone/>
            </a:pPr>
            <a:r>
              <a:rPr lang="en-US" altLang="zh-TW" sz="2000" dirty="0"/>
              <a:t>&gt;&gt;&gt; 3/float(5)</a:t>
            </a:r>
          </a:p>
          <a:p>
            <a:pPr marL="0" indent="0">
              <a:buNone/>
            </a:pPr>
            <a:r>
              <a:rPr lang="en-US" altLang="zh-TW" sz="2000" dirty="0"/>
              <a:t>&gt;&gt;&gt; c/b</a:t>
            </a:r>
          </a:p>
          <a:p>
            <a:pPr marL="0" indent="0">
              <a:buNone/>
            </a:pPr>
            <a:r>
              <a:rPr lang="en-US" altLang="zh-TW" sz="2000" dirty="0"/>
              <a:t>&gt;&gt;&gt; c//b</a:t>
            </a:r>
          </a:p>
          <a:p>
            <a:pPr marL="0" indent="0">
              <a:buNone/>
            </a:pPr>
            <a:r>
              <a:rPr lang="en-US" altLang="zh-TW" sz="2000" dirty="0"/>
              <a:t>&gt;&gt;&gt; </a:t>
            </a:r>
            <a:r>
              <a:rPr lang="en-US" altLang="zh-TW" sz="2000" dirty="0" err="1"/>
              <a:t>a+b</a:t>
            </a:r>
            <a:r>
              <a:rPr lang="en-US" altLang="zh-TW" sz="2000" dirty="0"/>
              <a:t>*c</a:t>
            </a:r>
          </a:p>
          <a:p>
            <a:pPr marL="0" indent="0">
              <a:buNone/>
            </a:pPr>
            <a:r>
              <a:rPr lang="en-US" altLang="zh-TW" sz="2000" dirty="0"/>
              <a:t>&gt;&gt;&gt; (</a:t>
            </a:r>
            <a:r>
              <a:rPr lang="en-US" altLang="zh-TW" sz="2000" dirty="0" err="1"/>
              <a:t>a+b</a:t>
            </a:r>
            <a:r>
              <a:rPr lang="en-US" altLang="zh-TW" sz="2000" dirty="0"/>
              <a:t>)*c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&gt;&gt;&gt; 5%3</a:t>
            </a:r>
            <a:r>
              <a:rPr lang="zh-TW" altLang="en-US" sz="2000" dirty="0"/>
              <a:t> </a:t>
            </a:r>
            <a:r>
              <a:rPr lang="en-US" altLang="zh-TW" sz="2000" dirty="0"/>
              <a:t>(5</a:t>
            </a:r>
            <a:r>
              <a:rPr lang="zh-TW" altLang="en-US" sz="2000" dirty="0"/>
              <a:t>除</a:t>
            </a:r>
            <a:r>
              <a:rPr lang="en-US" altLang="zh-TW" sz="2000" dirty="0"/>
              <a:t>3</a:t>
            </a:r>
            <a:r>
              <a:rPr lang="zh-TW" altLang="en-US" sz="2000" dirty="0"/>
              <a:t>的餘數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a**b</a:t>
            </a:r>
            <a:r>
              <a:rPr lang="zh-TW" altLang="en-US" sz="2000" dirty="0"/>
              <a:t> </a:t>
            </a:r>
            <a:r>
              <a:rPr lang="en-US" altLang="zh-TW" sz="2000" dirty="0"/>
              <a:t>(a</a:t>
            </a:r>
            <a:r>
              <a:rPr lang="zh-TW" altLang="en-US" sz="2000" dirty="0"/>
              <a:t>的</a:t>
            </a:r>
            <a:r>
              <a:rPr lang="en-US" altLang="zh-TW" sz="2000" dirty="0"/>
              <a:t>b</a:t>
            </a:r>
            <a:r>
              <a:rPr lang="zh-TW" altLang="en-US" sz="2000" dirty="0"/>
              <a:t>次方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a**0.5 (</a:t>
            </a:r>
            <a:r>
              <a:rPr lang="zh-TW" altLang="en-US" sz="2000" dirty="0"/>
              <a:t>開根號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a**(-1) (</a:t>
            </a:r>
            <a:r>
              <a:rPr lang="zh-TW" altLang="en-US" sz="2000" dirty="0"/>
              <a:t>倒數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d = b**2-4*a*c</a:t>
            </a:r>
          </a:p>
          <a:p>
            <a:pPr marL="0" indent="0">
              <a:buNone/>
            </a:pPr>
            <a:r>
              <a:rPr lang="en-US" altLang="zh-TW" sz="2000" dirty="0"/>
              <a:t>&gt;&gt;&gt; d**(0.5)</a:t>
            </a: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7E8C4F-0C67-4DA0-B7AD-F79F39EF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1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運算式的表示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半徑為 </a:t>
            </a:r>
            <a:r>
              <a:rPr lang="en-US" altLang="zh-TW" dirty="0"/>
              <a:t>100 </a:t>
            </a:r>
            <a:r>
              <a:rPr lang="zh-TW" altLang="en-US" dirty="0"/>
              <a:t>公分的圓面積與週長</a:t>
            </a:r>
            <a:r>
              <a:rPr lang="en-US" altLang="zh-TW" dirty="0"/>
              <a:t>(r</a:t>
            </a:r>
            <a:r>
              <a:rPr lang="zh-TW" altLang="en-US" dirty="0"/>
              <a:t>代表半徑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圓面積 </a:t>
            </a:r>
            <a:r>
              <a:rPr lang="en-US" altLang="zh-TW"/>
              <a:t>= </a:t>
            </a:r>
            <a:r>
              <a:rPr lang="el-GR" altLang="zh-TW"/>
              <a:t>π</a:t>
            </a:r>
            <a:r>
              <a:rPr lang="en-US" altLang="zh-TW"/>
              <a:t>r</a:t>
            </a:r>
            <a:r>
              <a:rPr lang="en-US" altLang="zh-TW" baseline="30000"/>
              <a:t>2 </a:t>
            </a:r>
            <a:r>
              <a:rPr lang="en-US" altLang="zh-TW" dirty="0"/>
              <a:t>(</a:t>
            </a:r>
            <a:r>
              <a:rPr lang="el-GR" altLang="zh-TW" dirty="0"/>
              <a:t>π</a:t>
            </a:r>
            <a:r>
              <a:rPr lang="zh-TW" altLang="en-US" dirty="0"/>
              <a:t>乘</a:t>
            </a:r>
            <a:r>
              <a:rPr lang="en-US" altLang="zh-TW" dirty="0"/>
              <a:t>r</a:t>
            </a:r>
            <a:r>
              <a:rPr lang="zh-TW" altLang="en-US" dirty="0"/>
              <a:t>的平方）</a:t>
            </a:r>
            <a:endParaRPr lang="en-US" altLang="zh-TW" baseline="30000" dirty="0"/>
          </a:p>
          <a:p>
            <a:pPr lvl="1"/>
            <a:r>
              <a:rPr lang="zh-TW" altLang="en-US" dirty="0"/>
              <a:t>圓周長 </a:t>
            </a:r>
            <a:r>
              <a:rPr lang="en-US" altLang="zh-TW"/>
              <a:t>= 2</a:t>
            </a:r>
            <a:r>
              <a:rPr lang="el-GR" altLang="zh-TW"/>
              <a:t>π</a:t>
            </a:r>
            <a:r>
              <a:rPr lang="en-US" altLang="zh-TW"/>
              <a:t>r </a:t>
            </a:r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乘</a:t>
            </a:r>
            <a:r>
              <a:rPr lang="el-GR" altLang="zh-TW" dirty="0"/>
              <a:t>π</a:t>
            </a:r>
            <a:r>
              <a:rPr lang="zh-TW" altLang="en-US" dirty="0"/>
              <a:t>乘</a:t>
            </a:r>
            <a:r>
              <a:rPr lang="en-US" altLang="zh-TW" dirty="0"/>
              <a:t>r)</a:t>
            </a:r>
          </a:p>
          <a:p>
            <a:pPr lvl="1"/>
            <a:r>
              <a:rPr lang="en-US" altLang="zh-TW" dirty="0"/>
              <a:t>r : </a:t>
            </a:r>
            <a:r>
              <a:rPr lang="zh-TW" altLang="en-US" dirty="0"/>
              <a:t>半徑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計算式</a:t>
            </a:r>
            <a:endParaRPr lang="en-US" altLang="zh-TW" dirty="0"/>
          </a:p>
          <a:p>
            <a:pPr lvl="1"/>
            <a:r>
              <a:rPr lang="en-US" altLang="zh-TW" dirty="0"/>
              <a:t>r = 100; pi = 3.14159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/>
              <a:t>= </a:t>
            </a:r>
            <a:r>
              <a:rPr lang="en-US" altLang="zh-TW">
                <a:sym typeface="Symbol" panose="05050102010706020507" pitchFamily="18" charset="2"/>
              </a:rPr>
              <a:t>pi*</a:t>
            </a:r>
            <a:r>
              <a:rPr lang="en-US" altLang="zh-TW"/>
              <a:t>r**2</a:t>
            </a:r>
            <a:endParaRPr lang="en-US" altLang="zh-TW" baseline="30000" dirty="0"/>
          </a:p>
          <a:p>
            <a:pPr lvl="1"/>
            <a:r>
              <a:rPr lang="en-US" altLang="zh-TW" dirty="0"/>
              <a:t>P = 2*pi*r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0BA619-406E-45A4-B0A7-D777E9C6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34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身高體重指數 </a:t>
                </a:r>
                <a:r>
                  <a:rPr lang="en-US" altLang="zh-TW" dirty="0"/>
                  <a:t>(BMI)</a:t>
                </a:r>
              </a:p>
              <a:p>
                <a:pPr lvl="1"/>
                <a:r>
                  <a:rPr lang="en-US" altLang="zh-TW" dirty="0"/>
                  <a:t>w = </a:t>
                </a:r>
                <a:r>
                  <a:rPr lang="zh-TW" altLang="en-US" dirty="0"/>
                  <a:t>體重，單位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公斤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h = </a:t>
                </a:r>
                <a:r>
                  <a:rPr lang="zh-TW" altLang="en-US" dirty="0"/>
                  <a:t>身高，單位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公尺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BMI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en-US" altLang="zh-TW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sSup>
                          <m:sSup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Python</a:t>
                </a:r>
                <a:r>
                  <a:rPr lang="zh-TW" altLang="en-US" dirty="0"/>
                  <a:t>計算式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BMI = w/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dirty="0"/>
                  <a:t>h</a:t>
                </a:r>
                <a:r>
                  <a:rPr lang="zh-TW" altLang="en-US" dirty="0"/>
                  <a:t>**</a:t>
                </a:r>
                <a:r>
                  <a:rPr lang="en-US" altLang="zh-TW" dirty="0"/>
                  <a:t>2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)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4" t="-8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53D503-3202-427C-A343-E3929066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64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214422"/>
            <a:ext cx="10515599" cy="538293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求解一元二次方程式</a:t>
            </a:r>
            <a:endParaRPr lang="en-US" altLang="zh-TW" dirty="0">
              <a:latin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itchFamily="34" charset="-120"/>
            </a:endParaRPr>
          </a:p>
          <a:p>
            <a:r>
              <a:rPr lang="zh-TW" altLang="en-US" b="1"/>
              <a:t>判別式</a:t>
            </a:r>
            <a:endParaRPr lang="en-US" altLang="zh-TW" dirty="0"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cs typeface="Arial" panose="020B0604020202020204" pitchFamily="34" charset="0"/>
              </a:rPr>
              <a:t>b</a:t>
            </a:r>
            <a:r>
              <a:rPr lang="en-US" altLang="zh-TW" baseline="30000" dirty="0">
                <a:cs typeface="Arial" panose="020B0604020202020204" pitchFamily="34" charset="0"/>
              </a:rPr>
              <a:t>2</a:t>
            </a:r>
            <a:r>
              <a:rPr lang="en-US" altLang="zh-TW" dirty="0">
                <a:cs typeface="Arial" panose="020B0604020202020204" pitchFamily="34" charset="0"/>
              </a:rPr>
              <a:t> – 4ac &lt; 0</a:t>
            </a:r>
          </a:p>
          <a:p>
            <a:pPr lvl="2"/>
            <a:r>
              <a:rPr lang="zh-TW" altLang="en-US" dirty="0">
                <a:latin typeface="微軟正黑體" pitchFamily="34" charset="-120"/>
              </a:rPr>
              <a:t>無解</a:t>
            </a:r>
            <a:endParaRPr lang="en-US" altLang="zh-TW" dirty="0">
              <a:latin typeface="微軟正黑體" pitchFamily="34" charset="-120"/>
            </a:endParaRPr>
          </a:p>
          <a:p>
            <a:pPr lvl="1"/>
            <a:r>
              <a:rPr lang="en-US" altLang="zh-TW" dirty="0"/>
              <a:t> b</a:t>
            </a:r>
            <a:r>
              <a:rPr lang="en-US" altLang="zh-TW" baseline="30000" dirty="0"/>
              <a:t>2</a:t>
            </a:r>
            <a:r>
              <a:rPr lang="en-US" altLang="zh-TW" dirty="0"/>
              <a:t> – 4ac = 0</a:t>
            </a:r>
          </a:p>
          <a:p>
            <a:pPr lvl="2"/>
            <a:r>
              <a:rPr lang="zh-TW" altLang="en-US" dirty="0"/>
              <a:t>有唯一解 </a:t>
            </a:r>
            <a:r>
              <a:rPr lang="en-US" altLang="zh-TW" dirty="0"/>
              <a:t>, x = -b/(2*a)</a:t>
            </a:r>
          </a:p>
          <a:p>
            <a:pPr lvl="1"/>
            <a:r>
              <a:rPr lang="en-US" altLang="zh-TW" dirty="0"/>
              <a:t>b</a:t>
            </a:r>
            <a:r>
              <a:rPr lang="en-US" altLang="zh-TW" baseline="30000" dirty="0"/>
              <a:t>2</a:t>
            </a:r>
            <a:r>
              <a:rPr lang="en-US" altLang="zh-TW" dirty="0"/>
              <a:t> – 4ac &gt; 0</a:t>
            </a:r>
          </a:p>
          <a:p>
            <a:pPr lvl="2"/>
            <a:r>
              <a:rPr lang="zh-TW" altLang="en-US" dirty="0"/>
              <a:t>有二解 </a:t>
            </a:r>
            <a:r>
              <a:rPr lang="en-US" altLang="zh-TW" dirty="0"/>
              <a:t>x1, x2 , </a:t>
            </a:r>
            <a:r>
              <a:rPr lang="en-US" altLang="zh-TW" dirty="0">
                <a:solidFill>
                  <a:srgbClr val="FF0000"/>
                </a:solidFill>
              </a:rPr>
              <a:t>d = (b**-4*a*c)**(1/2)</a:t>
            </a:r>
          </a:p>
          <a:p>
            <a:pPr lvl="2"/>
            <a:r>
              <a:rPr lang="en-US" altLang="zh-TW" dirty="0"/>
              <a:t>x1 = (-</a:t>
            </a:r>
            <a:r>
              <a:rPr lang="en-US" altLang="zh-TW" dirty="0" err="1"/>
              <a:t>b</a:t>
            </a:r>
            <a:r>
              <a:rPr lang="en-US" altLang="zh-TW" dirty="0" err="1">
                <a:solidFill>
                  <a:srgbClr val="FF0000"/>
                </a:solidFill>
              </a:rPr>
              <a:t>+</a:t>
            </a:r>
            <a:r>
              <a:rPr lang="en-US" altLang="zh-TW" dirty="0" err="1"/>
              <a:t>d</a:t>
            </a:r>
            <a:r>
              <a:rPr lang="en-US" altLang="zh-TW" dirty="0"/>
              <a:t>)/(2*a)</a:t>
            </a:r>
          </a:p>
          <a:p>
            <a:pPr lvl="2"/>
            <a:r>
              <a:rPr lang="en-US" altLang="zh-TW" dirty="0"/>
              <a:t>x2 = (-b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en-US" altLang="zh-TW" dirty="0"/>
              <a:t>d)/(2*a)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997527" y="1831074"/>
                <a:ext cx="3028044" cy="1156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TW" b="1" dirty="0"/>
              </a:p>
              <a:p>
                <a:endParaRPr lang="en-US" altLang="zh-TW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</m:t>
                          </m:r>
                          <m:rad>
                            <m:radPr>
                              <m:degHide m:val="on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𝒂𝒄</m:t>
                              </m:r>
                            </m:e>
                          </m:rad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27" y="1831074"/>
                <a:ext cx="3028044" cy="1156599"/>
              </a:xfrm>
              <a:prstGeom prst="rect">
                <a:avLst/>
              </a:prstGeom>
              <a:blipFill>
                <a:blip r:embed="rId2"/>
                <a:stretch>
                  <a:fillRect l="-2016" t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40EB15-0EEE-491E-8043-4F5A1BD1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1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課後實</a:t>
            </a:r>
            <a:r>
              <a:rPr lang="zh-TW" altLang="en-US" dirty="0"/>
              <a:t>做練習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請利用上頁公式，使用</a:t>
            </a:r>
            <a:r>
              <a:rPr lang="en-US" altLang="zh-TW" dirty="0"/>
              <a:t>python</a:t>
            </a:r>
            <a:r>
              <a:rPr lang="zh-TW" altLang="en-US" dirty="0"/>
              <a:t>程式解以下一元二次方程式</a:t>
            </a:r>
            <a:endParaRPr lang="en-US" altLang="zh-TW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x</a:t>
            </a:r>
            <a:r>
              <a:rPr lang="en-US" altLang="zh-TW" baseline="30000" dirty="0"/>
              <a:t>2</a:t>
            </a:r>
            <a:r>
              <a:rPr lang="en-US" altLang="zh-TW" dirty="0"/>
              <a:t> + 5x + 6 = 0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4x</a:t>
            </a:r>
            <a:r>
              <a:rPr lang="en-US" altLang="zh-TW" baseline="30000" dirty="0"/>
              <a:t>2</a:t>
            </a:r>
            <a:r>
              <a:rPr lang="en-US" altLang="zh-TW" dirty="0"/>
              <a:t> – 4x + 1 = 0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x</a:t>
            </a:r>
            <a:r>
              <a:rPr lang="en-US" altLang="zh-TW" baseline="30000" dirty="0"/>
              <a:t>2</a:t>
            </a:r>
            <a:r>
              <a:rPr lang="en-US" altLang="zh-TW" dirty="0"/>
              <a:t> + 2x + 6 = 0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5D3D18-1D67-4ED5-AD4B-81660CB5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87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95DA4-4D93-4AA9-ABAC-73A0F29F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#1 : </a:t>
            </a:r>
            <a:r>
              <a:rPr lang="zh-TW" altLang="en-US"/>
              <a:t>一元二次方程式求解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A1456D-CF09-4161-865B-AD0334380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/>
                  <a:t>ax</a:t>
                </a:r>
                <a:r>
                  <a:rPr lang="en-US" altLang="zh-TW" baseline="30000"/>
                  <a:t>2</a:t>
                </a:r>
                <a:r>
                  <a:rPr lang="en-US" altLang="zh-TW"/>
                  <a:t>+bx+c=0</a:t>
                </a:r>
                <a:r>
                  <a:rPr lang="zh-TW" altLang="en-US"/>
                  <a:t> 為一元二次方程式，求解過程如下</a:t>
                </a:r>
                <a:endParaRPr lang="en-US" altLang="zh-TW"/>
              </a:p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en-US" altLang="zh-TW"/>
                  <a:t>, </a:t>
                </a:r>
                <a:r>
                  <a:rPr lang="zh-TW" altLang="en-US"/>
                  <a:t>其中 </a:t>
                </a:r>
                <a:r>
                  <a:rPr lang="en-US" altLang="zh-TW"/>
                  <a:t>d = b</a:t>
                </a:r>
                <a:r>
                  <a:rPr lang="en-US" altLang="zh-TW" baseline="30000"/>
                  <a:t>2</a:t>
                </a:r>
                <a:r>
                  <a:rPr lang="en-US" altLang="zh-TW"/>
                  <a:t>-2ac </a:t>
                </a:r>
                <a:r>
                  <a:rPr lang="zh-TW" altLang="en-US"/>
                  <a:t>稱為判斷式，如果</a:t>
                </a:r>
                <a:endParaRPr lang="en-US" altLang="zh-TW"/>
              </a:p>
              <a:p>
                <a:pPr lvl="1"/>
                <a:r>
                  <a:rPr lang="en-US" altLang="zh-TW"/>
                  <a:t>d &gt; 0 , </a:t>
                </a:r>
                <a:r>
                  <a:rPr lang="zh-TW" altLang="en-US"/>
                  <a:t>則 </a:t>
                </a:r>
                <a:r>
                  <a:rPr lang="en-US" altLang="zh-TW"/>
                  <a:t>x </a:t>
                </a:r>
                <a:r>
                  <a:rPr lang="zh-TW" altLang="en-US"/>
                  <a:t>有二解，</a:t>
                </a:r>
                <a:r>
                  <a:rPr lang="en-US" altLang="zh-TW"/>
                  <a:t>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TW" b="1" i="1" baseline="3000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TW" b="1" i="1" baseline="3000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en-US" altLang="zh-TW"/>
                  <a:t>)</a:t>
                </a:r>
              </a:p>
              <a:p>
                <a:pPr lvl="1"/>
                <a:r>
                  <a:rPr lang="en-US" altLang="zh-TW"/>
                  <a:t>d = 0 , </a:t>
                </a:r>
                <a:r>
                  <a:rPr lang="zh-TW" altLang="en-US"/>
                  <a:t>則 </a:t>
                </a:r>
                <a:r>
                  <a:rPr lang="en-US" altLang="zh-TW"/>
                  <a:t>x </a:t>
                </a:r>
                <a:r>
                  <a:rPr lang="zh-TW" altLang="en-US"/>
                  <a:t>有一解，</a:t>
                </a:r>
                <a:r>
                  <a:rPr lang="en-US" altLang="zh-TW"/>
                  <a:t>-b/2a</a:t>
                </a:r>
              </a:p>
              <a:p>
                <a:pPr lvl="1"/>
                <a:r>
                  <a:rPr lang="en-US" altLang="zh-TW"/>
                  <a:t>d &lt; 0 , </a:t>
                </a:r>
                <a:r>
                  <a:rPr lang="zh-TW" altLang="en-US"/>
                  <a:t>則無解</a:t>
                </a:r>
                <a:endParaRPr lang="en-US" altLang="zh-TW"/>
              </a:p>
              <a:p>
                <a:r>
                  <a:rPr lang="zh-TW" altLang="en-US"/>
                  <a:t>請轉寫一個 </a:t>
                </a:r>
                <a:r>
                  <a:rPr lang="en-US" altLang="zh-TW"/>
                  <a:t>python </a:t>
                </a:r>
                <a:r>
                  <a:rPr lang="zh-TW" altLang="en-US"/>
                  <a:t>程式，由鍵盤讀取 </a:t>
                </a:r>
                <a:r>
                  <a:rPr lang="en-US" altLang="zh-TW"/>
                  <a:t>a, b, c</a:t>
                </a:r>
                <a:r>
                  <a:rPr lang="zh-TW" altLang="en-US"/>
                  <a:t> 三個變數值，計算一元二次方程式</a:t>
                </a:r>
                <a:r>
                  <a:rPr lang="en-US" altLang="zh-TW"/>
                  <a:t>(ax</a:t>
                </a:r>
                <a:r>
                  <a:rPr lang="en-US" altLang="zh-TW" baseline="30000"/>
                  <a:t>2</a:t>
                </a:r>
                <a:r>
                  <a:rPr lang="en-US" altLang="zh-TW"/>
                  <a:t>+bx+c=0)</a:t>
                </a:r>
                <a:r>
                  <a:rPr lang="zh-TW" altLang="en-US"/>
                  <a:t>的解。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A1456D-CF09-4161-865B-AD033438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C70DA7-7A66-4F6E-85AE-394735AE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80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比較運算子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2134"/>
              </p:ext>
            </p:extLst>
          </p:nvPr>
        </p:nvGraphicFramePr>
        <p:xfrm>
          <a:off x="977030" y="1947410"/>
          <a:ext cx="9945668" cy="350141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486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6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6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意義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範例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結果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==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相等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5==5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!=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不相等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8!=5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&gt;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大於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3&gt;8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&lt;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小於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5&lt;8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&gt;=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大於或等於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5&gt;=10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&lt;=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小於或等於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5&lt;=5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5130B5-0155-4E8F-9E9C-CA89BAD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2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  <a:r>
              <a:rPr lang="en-US" altLang="zh-TW" dirty="0"/>
              <a:t> not</a:t>
            </a:r>
            <a:r>
              <a:rPr lang="zh-TW" altLang="en-US" dirty="0"/>
              <a:t>、</a:t>
            </a:r>
            <a:r>
              <a:rPr lang="en-US" altLang="zh-TW" dirty="0"/>
              <a:t>and</a:t>
            </a:r>
            <a:r>
              <a:rPr lang="zh-TW" altLang="en-US" dirty="0"/>
              <a:t>、</a:t>
            </a:r>
            <a:r>
              <a:rPr lang="en-US" altLang="zh-TW" dirty="0"/>
              <a:t>or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475289"/>
              </p:ext>
            </p:extLst>
          </p:nvPr>
        </p:nvGraphicFramePr>
        <p:xfrm>
          <a:off x="1177447" y="1785924"/>
          <a:ext cx="10083454" cy="269839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80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3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A or</a:t>
                      </a:r>
                      <a:r>
                        <a:rPr lang="en-US" altLang="zh-TW" sz="2400" baseline="0" dirty="0">
                          <a:latin typeface="Arial" pitchFamily="34" charset="0"/>
                          <a:cs typeface="Arial" pitchFamily="34" charset="0"/>
                        </a:rPr>
                        <a:t> B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A and B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Not A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Not (A</a:t>
                      </a:r>
                      <a:r>
                        <a:rPr lang="en-US" altLang="zh-TW" sz="2400" baseline="0" dirty="0">
                          <a:latin typeface="Arial" pitchFamily="34" charset="0"/>
                          <a:cs typeface="Arial" pitchFamily="34" charset="0"/>
                        </a:rPr>
                        <a:t> and B)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A644EC-5262-4045-AF16-25FEA597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課堂練習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5 == 5</a:t>
            </a:r>
            <a:r>
              <a:rPr lang="zh-TW" altLang="en-US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8 != 5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3 &gt; 8 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5 &lt; 8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5 &gt;= 10 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(5 == 5) and ( 5&lt;5 ) </a:t>
            </a:r>
            <a:r>
              <a:rPr lang="en-US" altLang="zh-TW" sz="2400" dirty="0">
                <a:solidFill>
                  <a:srgbClr val="FF0000"/>
                </a:solidFill>
              </a:rPr>
              <a:t>True </a:t>
            </a:r>
            <a:r>
              <a:rPr lang="en-US" altLang="zh-TW" sz="2400" dirty="0">
                <a:solidFill>
                  <a:srgbClr val="0000FF"/>
                </a:solidFill>
              </a:rPr>
              <a:t>and</a:t>
            </a:r>
            <a:r>
              <a:rPr lang="en-US" altLang="zh-TW" sz="2400" dirty="0">
                <a:solidFill>
                  <a:srgbClr val="FF0000"/>
                </a:solidFill>
              </a:rPr>
              <a:t> 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(5 == 5) and ( 5&gt;3 ) </a:t>
            </a:r>
            <a:r>
              <a:rPr lang="en-US" altLang="zh-TW" sz="2400" dirty="0">
                <a:solidFill>
                  <a:srgbClr val="FF0000"/>
                </a:solidFill>
              </a:rPr>
              <a:t>True </a:t>
            </a:r>
            <a:r>
              <a:rPr lang="en-US" altLang="zh-TW" sz="2400" dirty="0">
                <a:solidFill>
                  <a:srgbClr val="0000FF"/>
                </a:solidFill>
              </a:rPr>
              <a:t>and</a:t>
            </a:r>
            <a:r>
              <a:rPr lang="en-US" altLang="zh-TW" sz="2400" dirty="0">
                <a:solidFill>
                  <a:srgbClr val="FF0000"/>
                </a:solidFill>
              </a:rPr>
              <a:t>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(5 &lt; 3 or 5 == 5) </a:t>
            </a:r>
            <a:r>
              <a:rPr lang="en-US" altLang="zh-TW" sz="2400" dirty="0">
                <a:solidFill>
                  <a:srgbClr val="FF0000"/>
                </a:solidFill>
              </a:rPr>
              <a:t>False </a:t>
            </a:r>
            <a:r>
              <a:rPr lang="en-US" altLang="zh-TW" sz="2400" dirty="0">
                <a:solidFill>
                  <a:srgbClr val="0000FF"/>
                </a:solidFill>
              </a:rPr>
              <a:t>or</a:t>
            </a:r>
            <a:r>
              <a:rPr lang="en-US" altLang="zh-TW" sz="2400" dirty="0">
                <a:solidFill>
                  <a:srgbClr val="FF0000"/>
                </a:solidFill>
              </a:rPr>
              <a:t>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not(5 &lt; 3 or 5 == 5) </a:t>
            </a:r>
            <a:r>
              <a:rPr lang="en-US" altLang="zh-TW" sz="2400" dirty="0">
                <a:solidFill>
                  <a:srgbClr val="0000FF"/>
                </a:solidFill>
              </a:rPr>
              <a:t>not</a:t>
            </a:r>
            <a:r>
              <a:rPr lang="en-US" altLang="zh-TW" sz="2400" dirty="0"/>
              <a:t> (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or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  <a:r>
              <a:rPr lang="en-US" altLang="zh-TW" sz="2400" dirty="0"/>
              <a:t>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E513BF-17BE-4CF4-BB60-E6DBF94B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52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ctrTitle"/>
          </p:nvPr>
        </p:nvSpPr>
        <p:spPr>
          <a:xfrm>
            <a:off x="1311726" y="1971450"/>
            <a:ext cx="9144000" cy="23876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>
                <a:solidFill>
                  <a:schemeClr val="bg1">
                    <a:lumMod val="95000"/>
                  </a:schemeClr>
                </a:solidFill>
              </a:rPr>
              <a:t>學習如何與電腦溝通</a:t>
            </a: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0" name="Google Shape;160;p8"/>
          <p:cNvSpPr txBox="1">
            <a:spLocks noGrp="1"/>
          </p:cNvSpPr>
          <p:nvPr>
            <p:ph type="subTitle" idx="1"/>
          </p:nvPr>
        </p:nvSpPr>
        <p:spPr>
          <a:xfrm>
            <a:off x="1311726" y="445112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/>
              <a:t>字彙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/>
              <a:t>語法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/>
              <a:t>規則</a:t>
            </a:r>
            <a:endParaRPr/>
          </a:p>
        </p:txBody>
      </p:sp>
      <p:sp>
        <p:nvSpPr>
          <p:cNvPr id="2" name="橢圓圖說文字 1">
            <a:extLst>
              <a:ext uri="{FF2B5EF4-FFF2-40B4-BE49-F238E27FC236}">
                <a16:creationId xmlns:a16="http://schemas.microsoft.com/office/drawing/2014/main" id="{6041F536-B711-7099-B259-925904BED058}"/>
              </a:ext>
            </a:extLst>
          </p:cNvPr>
          <p:cNvSpPr/>
          <p:nvPr/>
        </p:nvSpPr>
        <p:spPr>
          <a:xfrm>
            <a:off x="7195690" y="4543200"/>
            <a:ext cx="2517913" cy="1655762"/>
          </a:xfrm>
          <a:prstGeom prst="wedgeEllipseCallout">
            <a:avLst>
              <a:gd name="adj1" fmla="val -75508"/>
              <a:gd name="adj2" fmla="val -30466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電腦語言特性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3BE3FA-7667-434B-9BB9-033B7DD2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運算子優先等級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087457"/>
              </p:ext>
            </p:extLst>
          </p:nvPr>
        </p:nvGraphicFramePr>
        <p:xfrm>
          <a:off x="838200" y="1376913"/>
          <a:ext cx="9344416" cy="4998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Operator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Description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( )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括號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**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求乘方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+x ,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</a:rPr>
                        <a:t> -x , ~x</a:t>
                      </a:r>
                      <a:endParaRPr 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正、負、非位元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* ,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</a:rPr>
                        <a:t>  / , // , %</a:t>
                      </a:r>
                      <a:endParaRPr 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乘、除、求餘數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+ ,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</a:t>
                      </a:r>
                      <a:endParaRPr 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加、減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2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== , != , &gt; , &gt;= , &lt; , &lt;=</a:t>
                      </a:r>
                      <a:r>
                        <a:rPr lang="en-US" altLang="zh-TW" sz="2000" b="1" baseline="0" dirty="0">
                          <a:solidFill>
                            <a:srgbClr val="0000FF"/>
                          </a:solidFill>
                        </a:rPr>
                        <a:t> , </a:t>
                      </a:r>
                    </a:p>
                    <a:p>
                      <a:pPr algn="ctr"/>
                      <a:r>
                        <a:rPr lang="en-US" altLang="zh-TW" sz="2000" b="1" baseline="0" dirty="0">
                          <a:solidFill>
                            <a:srgbClr val="0000FF"/>
                          </a:solidFill>
                        </a:rPr>
                        <a:t>is , is not , in , not in</a:t>
                      </a:r>
                      <a:endParaRPr lang="en-US" altLang="zh-TW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比較、確認、群組屬於運算子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not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NOT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and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AND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or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OR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99010482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CA60B5-219D-41FE-B676-F291B773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34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8E861-6FCB-8AC4-F3E9-1F63818B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/>
              <a:t>已知 </a:t>
            </a:r>
            <a:r>
              <a:rPr kumimoji="1" lang="en-US" altLang="zh-TW"/>
              <a:t>a=3, b=5, c=7, d=9 </a:t>
            </a:r>
            <a:r>
              <a:rPr kumimoji="1" lang="zh-TW" altLang="en-US"/>
              <a:t>計算以下結果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7637D-BAD5-2E80-C322-653398D0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484784"/>
            <a:ext cx="5905541" cy="439248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a+b-c*d/a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a + b – (c * d) / a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a + (b – c ) * d) / a)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(a + b) – (c * d / a)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(a + (b – c) * (d / a))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zh-TW" sz="3600" dirty="0"/>
          </a:p>
          <a:p>
            <a:pPr marL="742950" indent="-742950">
              <a:buFont typeface="+mj-lt"/>
              <a:buAutoNum type="arabicPeriod"/>
            </a:pPr>
            <a:endParaRPr kumimoji="1" lang="en-US" altLang="zh-TW" sz="3600" dirty="0"/>
          </a:p>
          <a:p>
            <a:pPr marL="742950" indent="-742950">
              <a:buFont typeface="+mj-lt"/>
              <a:buAutoNum type="arabicPeriod"/>
            </a:pPr>
            <a:endParaRPr kumimoji="1" lang="zh-TW" altLang="en-US" sz="36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534AF93-E606-5414-D770-23CA2B390E0C}"/>
              </a:ext>
            </a:extLst>
          </p:cNvPr>
          <p:cNvGraphicFramePr>
            <a:graphicFrameLocks noGrp="1"/>
          </p:cNvGraphicFramePr>
          <p:nvPr/>
        </p:nvGraphicFramePr>
        <p:xfrm>
          <a:off x="6384032" y="1484784"/>
          <a:ext cx="5616623" cy="392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9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Operator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 )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括號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**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求乘方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+x 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</a:rPr>
                        <a:t> -x , ~x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正、負、非位元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* 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</a:rPr>
                        <a:t>  / , // , %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乘、除、求餘數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+ 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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加、減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== , != , &gt; , &gt;= , &lt; , &lt;=</a:t>
                      </a:r>
                      <a:r>
                        <a:rPr lang="en-US" altLang="zh-TW" sz="1400" b="1" baseline="0" dirty="0">
                          <a:solidFill>
                            <a:srgbClr val="0000FF"/>
                          </a:solidFill>
                        </a:rPr>
                        <a:t> , </a:t>
                      </a:r>
                    </a:p>
                    <a:p>
                      <a:pPr algn="ctr"/>
                      <a:r>
                        <a:rPr lang="en-US" altLang="zh-TW" sz="1400" b="1" baseline="0" dirty="0">
                          <a:solidFill>
                            <a:srgbClr val="0000FF"/>
                          </a:solidFill>
                        </a:rPr>
                        <a:t>is , is not , in , not in</a:t>
                      </a:r>
                      <a:endParaRPr lang="en-US" altLang="zh-TW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比較、確認、群組屬於運算子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not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邏輯</a:t>
                      </a:r>
                      <a:r>
                        <a:rPr lang="zh-TW" altLang="en-US" sz="1600" b="1" baseline="0" dirty="0"/>
                        <a:t> </a:t>
                      </a:r>
                      <a:r>
                        <a:rPr lang="en-US" altLang="zh-TW" sz="1600" b="1" baseline="0" dirty="0"/>
                        <a:t>NOT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and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/>
                        <a:t>邏輯</a:t>
                      </a:r>
                      <a:r>
                        <a:rPr lang="zh-TW" altLang="en-US" sz="1600" b="1" baseline="0" dirty="0"/>
                        <a:t> </a:t>
                      </a:r>
                      <a:r>
                        <a:rPr lang="en-US" altLang="zh-TW" sz="1600" b="1" baseline="0" dirty="0"/>
                        <a:t>AND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or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/>
                        <a:t>邏輯</a:t>
                      </a:r>
                      <a:r>
                        <a:rPr lang="zh-TW" altLang="en-US" sz="1600" b="1" baseline="0" dirty="0"/>
                        <a:t> </a:t>
                      </a:r>
                      <a:r>
                        <a:rPr lang="en-US" altLang="zh-TW" sz="1600" b="1" baseline="0" dirty="0"/>
                        <a:t>OR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99010482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07E2FD-8AE9-4C05-95D2-8F4ACDCA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DC10B-37E6-48B6-B287-CE1D12D3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運算式應用</a:t>
            </a:r>
            <a:r>
              <a:rPr lang="en-US" altLang="zh-TW"/>
              <a:t>:</a:t>
            </a:r>
            <a:r>
              <a:rPr lang="zh-TW" altLang="en-US"/>
              <a:t> 計算兩點間距離及方向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F72AB8-D769-4375-8CC9-2CFBCE3BF1B9}"/>
              </a:ext>
            </a:extLst>
          </p:cNvPr>
          <p:cNvCxnSpPr/>
          <p:nvPr/>
        </p:nvCxnSpPr>
        <p:spPr>
          <a:xfrm flipV="1">
            <a:off x="3708750" y="2690502"/>
            <a:ext cx="1981200" cy="139700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9A82EDC-C695-48D2-A397-ECB54E76A655}"/>
              </a:ext>
            </a:extLst>
          </p:cNvPr>
          <p:cNvCxnSpPr/>
          <p:nvPr/>
        </p:nvCxnSpPr>
        <p:spPr>
          <a:xfrm>
            <a:off x="3708750" y="4087502"/>
            <a:ext cx="198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3F37B42-C739-47AA-AD0B-BA36CC6C6142}"/>
              </a:ext>
            </a:extLst>
          </p:cNvPr>
          <p:cNvCxnSpPr/>
          <p:nvPr/>
        </p:nvCxnSpPr>
        <p:spPr>
          <a:xfrm>
            <a:off x="5689950" y="2690502"/>
            <a:ext cx="0" cy="139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C32A74-3D21-4EC4-BBE4-7882F52A1BFA}"/>
              </a:ext>
            </a:extLst>
          </p:cNvPr>
          <p:cNvSpPr txBox="1"/>
          <p:nvPr/>
        </p:nvSpPr>
        <p:spPr>
          <a:xfrm>
            <a:off x="5689950" y="2239603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(x2,y2)</a:t>
            </a:r>
            <a:endParaRPr lang="zh-TW" altLang="en-US" sz="24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8B126B-C154-4510-8C9D-34F4935C8579}"/>
              </a:ext>
            </a:extLst>
          </p:cNvPr>
          <p:cNvSpPr txBox="1"/>
          <p:nvPr/>
        </p:nvSpPr>
        <p:spPr>
          <a:xfrm>
            <a:off x="2637211" y="4030996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(x1,y1)</a:t>
            </a:r>
            <a:endParaRPr lang="zh-TW" altLang="en-US" sz="2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2B4A90-7C88-470B-B168-E0B0FB946D2C}"/>
              </a:ext>
            </a:extLst>
          </p:cNvPr>
          <p:cNvSpPr txBox="1"/>
          <p:nvPr/>
        </p:nvSpPr>
        <p:spPr>
          <a:xfrm>
            <a:off x="4165951" y="4087502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dx = x2-x1</a:t>
            </a:r>
            <a:endParaRPr lang="zh-TW" altLang="en-US" sz="2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204E4F2-F0EC-4F9A-B70F-F550C63CAE39}"/>
              </a:ext>
            </a:extLst>
          </p:cNvPr>
          <p:cNvSpPr txBox="1"/>
          <p:nvPr/>
        </p:nvSpPr>
        <p:spPr>
          <a:xfrm>
            <a:off x="5710343" y="3224871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dy = y2 – y1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FA1548-4E1B-4C3E-A2BF-6E568C92818C}"/>
              </a:ext>
            </a:extLst>
          </p:cNvPr>
          <p:cNvSpPr txBox="1"/>
          <p:nvPr/>
        </p:nvSpPr>
        <p:spPr>
          <a:xfrm>
            <a:off x="4091889" y="3572479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>
                <a:solidFill>
                  <a:srgbClr val="FF0000"/>
                </a:solidFill>
              </a:rPr>
              <a:t>a</a:t>
            </a:r>
            <a:endParaRPr lang="zh-TW" altLang="en-US" sz="32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168E175-B6A2-4C3C-86EE-598BE9303C0F}"/>
                  </a:ext>
                </a:extLst>
              </p:cNvPr>
              <p:cNvSpPr txBox="1"/>
              <p:nvPr/>
            </p:nvSpPr>
            <p:spPr>
              <a:xfrm>
                <a:off x="1456051" y="2730724"/>
                <a:ext cx="3406766" cy="44723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168E175-B6A2-4C3C-86EE-598BE930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51" y="2730724"/>
                <a:ext cx="3406766" cy="447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644823-DAB6-4734-881C-60AC31AF629F}"/>
              </a:ext>
            </a:extLst>
          </p:cNvPr>
          <p:cNvSpPr txBox="1"/>
          <p:nvPr/>
        </p:nvSpPr>
        <p:spPr>
          <a:xfrm>
            <a:off x="5166697" y="4583740"/>
            <a:ext cx="2077556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/>
              <a:t>tan(a)</a:t>
            </a:r>
            <a:r>
              <a:rPr lang="zh-TW" altLang="en-US" sz="2400"/>
              <a:t> </a:t>
            </a:r>
            <a:r>
              <a:rPr lang="en-US" altLang="zh-TW" sz="2400"/>
              <a:t>= dy/dx</a:t>
            </a:r>
          </a:p>
          <a:p>
            <a:r>
              <a:rPr lang="en-US" altLang="zh-TW" sz="2400"/>
              <a:t>a = atan(dy/dx)</a:t>
            </a:r>
          </a:p>
          <a:p>
            <a:r>
              <a:rPr lang="en-US" altLang="zh-TW" sz="2400"/>
              <a:t>a in radian</a:t>
            </a:r>
            <a:endParaRPr lang="zh-TW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AF510E-8F3A-4068-BF88-EA041118CFBE}"/>
              </a:ext>
            </a:extLst>
          </p:cNvPr>
          <p:cNvSpPr/>
          <p:nvPr/>
        </p:nvSpPr>
        <p:spPr>
          <a:xfrm>
            <a:off x="1291585" y="1910633"/>
            <a:ext cx="7542172" cy="4408524"/>
          </a:xfrm>
          <a:custGeom>
            <a:avLst/>
            <a:gdLst>
              <a:gd name="connsiteX0" fmla="*/ 0 w 7542172"/>
              <a:gd name="connsiteY0" fmla="*/ 0 h 4408524"/>
              <a:gd name="connsiteX1" fmla="*/ 504745 w 7542172"/>
              <a:gd name="connsiteY1" fmla="*/ 0 h 4408524"/>
              <a:gd name="connsiteX2" fmla="*/ 1084912 w 7542172"/>
              <a:gd name="connsiteY2" fmla="*/ 0 h 4408524"/>
              <a:gd name="connsiteX3" fmla="*/ 1740501 w 7542172"/>
              <a:gd name="connsiteY3" fmla="*/ 0 h 4408524"/>
              <a:gd name="connsiteX4" fmla="*/ 2169825 w 7542172"/>
              <a:gd name="connsiteY4" fmla="*/ 0 h 4408524"/>
              <a:gd name="connsiteX5" fmla="*/ 2674570 w 7542172"/>
              <a:gd name="connsiteY5" fmla="*/ 0 h 4408524"/>
              <a:gd name="connsiteX6" fmla="*/ 3028472 w 7542172"/>
              <a:gd name="connsiteY6" fmla="*/ 0 h 4408524"/>
              <a:gd name="connsiteX7" fmla="*/ 3533217 w 7542172"/>
              <a:gd name="connsiteY7" fmla="*/ 0 h 4408524"/>
              <a:gd name="connsiteX8" fmla="*/ 3887119 w 7542172"/>
              <a:gd name="connsiteY8" fmla="*/ 0 h 4408524"/>
              <a:gd name="connsiteX9" fmla="*/ 4542708 w 7542172"/>
              <a:gd name="connsiteY9" fmla="*/ 0 h 4408524"/>
              <a:gd name="connsiteX10" fmla="*/ 4896610 w 7542172"/>
              <a:gd name="connsiteY10" fmla="*/ 0 h 4408524"/>
              <a:gd name="connsiteX11" fmla="*/ 5250512 w 7542172"/>
              <a:gd name="connsiteY11" fmla="*/ 0 h 4408524"/>
              <a:gd name="connsiteX12" fmla="*/ 5604414 w 7542172"/>
              <a:gd name="connsiteY12" fmla="*/ 0 h 4408524"/>
              <a:gd name="connsiteX13" fmla="*/ 5958316 w 7542172"/>
              <a:gd name="connsiteY13" fmla="*/ 0 h 4408524"/>
              <a:gd name="connsiteX14" fmla="*/ 6538483 w 7542172"/>
              <a:gd name="connsiteY14" fmla="*/ 0 h 4408524"/>
              <a:gd name="connsiteX15" fmla="*/ 7542172 w 7542172"/>
              <a:gd name="connsiteY15" fmla="*/ 0 h 4408524"/>
              <a:gd name="connsiteX16" fmla="*/ 7542172 w 7542172"/>
              <a:gd name="connsiteY16" fmla="*/ 639236 h 4408524"/>
              <a:gd name="connsiteX17" fmla="*/ 7542172 w 7542172"/>
              <a:gd name="connsiteY17" fmla="*/ 1234387 h 4408524"/>
              <a:gd name="connsiteX18" fmla="*/ 7542172 w 7542172"/>
              <a:gd name="connsiteY18" fmla="*/ 1829537 h 4408524"/>
              <a:gd name="connsiteX19" fmla="*/ 7542172 w 7542172"/>
              <a:gd name="connsiteY19" fmla="*/ 2292432 h 4408524"/>
              <a:gd name="connsiteX20" fmla="*/ 7542172 w 7542172"/>
              <a:gd name="connsiteY20" fmla="*/ 2799413 h 4408524"/>
              <a:gd name="connsiteX21" fmla="*/ 7542172 w 7542172"/>
              <a:gd name="connsiteY21" fmla="*/ 3350478 h 4408524"/>
              <a:gd name="connsiteX22" fmla="*/ 7542172 w 7542172"/>
              <a:gd name="connsiteY22" fmla="*/ 3857459 h 4408524"/>
              <a:gd name="connsiteX23" fmla="*/ 7542172 w 7542172"/>
              <a:gd name="connsiteY23" fmla="*/ 4408524 h 4408524"/>
              <a:gd name="connsiteX24" fmla="*/ 7188270 w 7542172"/>
              <a:gd name="connsiteY24" fmla="*/ 4408524 h 4408524"/>
              <a:gd name="connsiteX25" fmla="*/ 6532681 w 7542172"/>
              <a:gd name="connsiteY25" fmla="*/ 4408524 h 4408524"/>
              <a:gd name="connsiteX26" fmla="*/ 6178779 w 7542172"/>
              <a:gd name="connsiteY26" fmla="*/ 4408524 h 4408524"/>
              <a:gd name="connsiteX27" fmla="*/ 5447769 w 7542172"/>
              <a:gd name="connsiteY27" fmla="*/ 4408524 h 4408524"/>
              <a:gd name="connsiteX28" fmla="*/ 5093867 w 7542172"/>
              <a:gd name="connsiteY28" fmla="*/ 4408524 h 4408524"/>
              <a:gd name="connsiteX29" fmla="*/ 4362856 w 7542172"/>
              <a:gd name="connsiteY29" fmla="*/ 4408524 h 4408524"/>
              <a:gd name="connsiteX30" fmla="*/ 3933533 w 7542172"/>
              <a:gd name="connsiteY30" fmla="*/ 4408524 h 4408524"/>
              <a:gd name="connsiteX31" fmla="*/ 3277944 w 7542172"/>
              <a:gd name="connsiteY31" fmla="*/ 4408524 h 4408524"/>
              <a:gd name="connsiteX32" fmla="*/ 2622355 w 7542172"/>
              <a:gd name="connsiteY32" fmla="*/ 4408524 h 4408524"/>
              <a:gd name="connsiteX33" fmla="*/ 1966766 w 7542172"/>
              <a:gd name="connsiteY33" fmla="*/ 4408524 h 4408524"/>
              <a:gd name="connsiteX34" fmla="*/ 1612864 w 7542172"/>
              <a:gd name="connsiteY34" fmla="*/ 4408524 h 4408524"/>
              <a:gd name="connsiteX35" fmla="*/ 1032697 w 7542172"/>
              <a:gd name="connsiteY35" fmla="*/ 4408524 h 4408524"/>
              <a:gd name="connsiteX36" fmla="*/ 527952 w 7542172"/>
              <a:gd name="connsiteY36" fmla="*/ 4408524 h 4408524"/>
              <a:gd name="connsiteX37" fmla="*/ 0 w 7542172"/>
              <a:gd name="connsiteY37" fmla="*/ 4408524 h 4408524"/>
              <a:gd name="connsiteX38" fmla="*/ 0 w 7542172"/>
              <a:gd name="connsiteY38" fmla="*/ 3769288 h 4408524"/>
              <a:gd name="connsiteX39" fmla="*/ 0 w 7542172"/>
              <a:gd name="connsiteY39" fmla="*/ 3262308 h 4408524"/>
              <a:gd name="connsiteX40" fmla="*/ 0 w 7542172"/>
              <a:gd name="connsiteY40" fmla="*/ 2799413 h 4408524"/>
              <a:gd name="connsiteX41" fmla="*/ 0 w 7542172"/>
              <a:gd name="connsiteY41" fmla="*/ 2380603 h 4408524"/>
              <a:gd name="connsiteX42" fmla="*/ 0 w 7542172"/>
              <a:gd name="connsiteY42" fmla="*/ 1741367 h 4408524"/>
              <a:gd name="connsiteX43" fmla="*/ 0 w 7542172"/>
              <a:gd name="connsiteY43" fmla="*/ 1278472 h 4408524"/>
              <a:gd name="connsiteX44" fmla="*/ 0 w 7542172"/>
              <a:gd name="connsiteY44" fmla="*/ 639236 h 4408524"/>
              <a:gd name="connsiteX45" fmla="*/ 0 w 7542172"/>
              <a:gd name="connsiteY45" fmla="*/ 0 h 440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42172" h="4408524" extrusionOk="0">
                <a:moveTo>
                  <a:pt x="0" y="0"/>
                </a:moveTo>
                <a:cubicBezTo>
                  <a:pt x="246746" y="-1684"/>
                  <a:pt x="262130" y="47371"/>
                  <a:pt x="504745" y="0"/>
                </a:cubicBezTo>
                <a:cubicBezTo>
                  <a:pt x="747360" y="-47371"/>
                  <a:pt x="931780" y="63262"/>
                  <a:pt x="1084912" y="0"/>
                </a:cubicBezTo>
                <a:cubicBezTo>
                  <a:pt x="1238044" y="-63262"/>
                  <a:pt x="1506528" y="40004"/>
                  <a:pt x="1740501" y="0"/>
                </a:cubicBezTo>
                <a:cubicBezTo>
                  <a:pt x="1974474" y="-40004"/>
                  <a:pt x="2050147" y="2005"/>
                  <a:pt x="2169825" y="0"/>
                </a:cubicBezTo>
                <a:cubicBezTo>
                  <a:pt x="2289503" y="-2005"/>
                  <a:pt x="2438380" y="11730"/>
                  <a:pt x="2674570" y="0"/>
                </a:cubicBezTo>
                <a:cubicBezTo>
                  <a:pt x="2910760" y="-11730"/>
                  <a:pt x="2853687" y="33217"/>
                  <a:pt x="3028472" y="0"/>
                </a:cubicBezTo>
                <a:cubicBezTo>
                  <a:pt x="3203257" y="-33217"/>
                  <a:pt x="3329253" y="16130"/>
                  <a:pt x="3533217" y="0"/>
                </a:cubicBezTo>
                <a:cubicBezTo>
                  <a:pt x="3737181" y="-16130"/>
                  <a:pt x="3766392" y="27141"/>
                  <a:pt x="3887119" y="0"/>
                </a:cubicBezTo>
                <a:cubicBezTo>
                  <a:pt x="4007846" y="-27141"/>
                  <a:pt x="4393200" y="11784"/>
                  <a:pt x="4542708" y="0"/>
                </a:cubicBezTo>
                <a:cubicBezTo>
                  <a:pt x="4692216" y="-11784"/>
                  <a:pt x="4819061" y="4471"/>
                  <a:pt x="4896610" y="0"/>
                </a:cubicBezTo>
                <a:cubicBezTo>
                  <a:pt x="4974159" y="-4471"/>
                  <a:pt x="5176660" y="36590"/>
                  <a:pt x="5250512" y="0"/>
                </a:cubicBezTo>
                <a:cubicBezTo>
                  <a:pt x="5324364" y="-36590"/>
                  <a:pt x="5528355" y="19601"/>
                  <a:pt x="5604414" y="0"/>
                </a:cubicBezTo>
                <a:cubicBezTo>
                  <a:pt x="5680473" y="-19601"/>
                  <a:pt x="5823964" y="41232"/>
                  <a:pt x="5958316" y="0"/>
                </a:cubicBezTo>
                <a:cubicBezTo>
                  <a:pt x="6092668" y="-41232"/>
                  <a:pt x="6310435" y="5520"/>
                  <a:pt x="6538483" y="0"/>
                </a:cubicBezTo>
                <a:cubicBezTo>
                  <a:pt x="6766531" y="-5520"/>
                  <a:pt x="7113122" y="75044"/>
                  <a:pt x="7542172" y="0"/>
                </a:cubicBezTo>
                <a:cubicBezTo>
                  <a:pt x="7555920" y="129878"/>
                  <a:pt x="7504397" y="509067"/>
                  <a:pt x="7542172" y="639236"/>
                </a:cubicBezTo>
                <a:cubicBezTo>
                  <a:pt x="7579947" y="769405"/>
                  <a:pt x="7513434" y="1025374"/>
                  <a:pt x="7542172" y="1234387"/>
                </a:cubicBezTo>
                <a:cubicBezTo>
                  <a:pt x="7570910" y="1443400"/>
                  <a:pt x="7508394" y="1615566"/>
                  <a:pt x="7542172" y="1829537"/>
                </a:cubicBezTo>
                <a:cubicBezTo>
                  <a:pt x="7575950" y="2043508"/>
                  <a:pt x="7510743" y="2197215"/>
                  <a:pt x="7542172" y="2292432"/>
                </a:cubicBezTo>
                <a:cubicBezTo>
                  <a:pt x="7573601" y="2387649"/>
                  <a:pt x="7523703" y="2671153"/>
                  <a:pt x="7542172" y="2799413"/>
                </a:cubicBezTo>
                <a:cubicBezTo>
                  <a:pt x="7560641" y="2927673"/>
                  <a:pt x="7503160" y="3190010"/>
                  <a:pt x="7542172" y="3350478"/>
                </a:cubicBezTo>
                <a:cubicBezTo>
                  <a:pt x="7581184" y="3510946"/>
                  <a:pt x="7504744" y="3675849"/>
                  <a:pt x="7542172" y="3857459"/>
                </a:cubicBezTo>
                <a:cubicBezTo>
                  <a:pt x="7579600" y="4039069"/>
                  <a:pt x="7481819" y="4167237"/>
                  <a:pt x="7542172" y="4408524"/>
                </a:cubicBezTo>
                <a:cubicBezTo>
                  <a:pt x="7378399" y="4448812"/>
                  <a:pt x="7324539" y="4398799"/>
                  <a:pt x="7188270" y="4408524"/>
                </a:cubicBezTo>
                <a:cubicBezTo>
                  <a:pt x="7052001" y="4418249"/>
                  <a:pt x="6758090" y="4380241"/>
                  <a:pt x="6532681" y="4408524"/>
                </a:cubicBezTo>
                <a:cubicBezTo>
                  <a:pt x="6307272" y="4436807"/>
                  <a:pt x="6294240" y="4370682"/>
                  <a:pt x="6178779" y="4408524"/>
                </a:cubicBezTo>
                <a:cubicBezTo>
                  <a:pt x="6063318" y="4446366"/>
                  <a:pt x="5694533" y="4345625"/>
                  <a:pt x="5447769" y="4408524"/>
                </a:cubicBezTo>
                <a:cubicBezTo>
                  <a:pt x="5201005" y="4471423"/>
                  <a:pt x="5251095" y="4395474"/>
                  <a:pt x="5093867" y="4408524"/>
                </a:cubicBezTo>
                <a:cubicBezTo>
                  <a:pt x="4936639" y="4421574"/>
                  <a:pt x="4693910" y="4380185"/>
                  <a:pt x="4362856" y="4408524"/>
                </a:cubicBezTo>
                <a:cubicBezTo>
                  <a:pt x="4031802" y="4436863"/>
                  <a:pt x="4103561" y="4406126"/>
                  <a:pt x="3933533" y="4408524"/>
                </a:cubicBezTo>
                <a:cubicBezTo>
                  <a:pt x="3763505" y="4410922"/>
                  <a:pt x="3539413" y="4379015"/>
                  <a:pt x="3277944" y="4408524"/>
                </a:cubicBezTo>
                <a:cubicBezTo>
                  <a:pt x="3016475" y="4438033"/>
                  <a:pt x="2842056" y="4407161"/>
                  <a:pt x="2622355" y="4408524"/>
                </a:cubicBezTo>
                <a:cubicBezTo>
                  <a:pt x="2402654" y="4409887"/>
                  <a:pt x="2239379" y="4378021"/>
                  <a:pt x="1966766" y="4408524"/>
                </a:cubicBezTo>
                <a:cubicBezTo>
                  <a:pt x="1694153" y="4439027"/>
                  <a:pt x="1755669" y="4380933"/>
                  <a:pt x="1612864" y="4408524"/>
                </a:cubicBezTo>
                <a:cubicBezTo>
                  <a:pt x="1470059" y="4436115"/>
                  <a:pt x="1278192" y="4357924"/>
                  <a:pt x="1032697" y="4408524"/>
                </a:cubicBezTo>
                <a:cubicBezTo>
                  <a:pt x="787202" y="4459124"/>
                  <a:pt x="631863" y="4405891"/>
                  <a:pt x="527952" y="4408524"/>
                </a:cubicBezTo>
                <a:cubicBezTo>
                  <a:pt x="424041" y="4411157"/>
                  <a:pt x="113504" y="4350243"/>
                  <a:pt x="0" y="4408524"/>
                </a:cubicBezTo>
                <a:cubicBezTo>
                  <a:pt x="-23566" y="4250146"/>
                  <a:pt x="21566" y="3970842"/>
                  <a:pt x="0" y="3769288"/>
                </a:cubicBezTo>
                <a:cubicBezTo>
                  <a:pt x="-21566" y="3567734"/>
                  <a:pt x="1072" y="3394224"/>
                  <a:pt x="0" y="3262308"/>
                </a:cubicBezTo>
                <a:cubicBezTo>
                  <a:pt x="-1072" y="3130392"/>
                  <a:pt x="40631" y="2969553"/>
                  <a:pt x="0" y="2799413"/>
                </a:cubicBezTo>
                <a:cubicBezTo>
                  <a:pt x="-40631" y="2629273"/>
                  <a:pt x="1340" y="2503181"/>
                  <a:pt x="0" y="2380603"/>
                </a:cubicBezTo>
                <a:cubicBezTo>
                  <a:pt x="-1340" y="2258025"/>
                  <a:pt x="49508" y="1982044"/>
                  <a:pt x="0" y="1741367"/>
                </a:cubicBezTo>
                <a:cubicBezTo>
                  <a:pt x="-49508" y="1500690"/>
                  <a:pt x="45592" y="1409875"/>
                  <a:pt x="0" y="1278472"/>
                </a:cubicBezTo>
                <a:cubicBezTo>
                  <a:pt x="-45592" y="1147069"/>
                  <a:pt x="73550" y="954674"/>
                  <a:pt x="0" y="639236"/>
                </a:cubicBezTo>
                <a:cubicBezTo>
                  <a:pt x="-73550" y="323798"/>
                  <a:pt x="58006" y="15590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43655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150D3C-7906-4E3D-8CFC-80F6F092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60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2E267-548C-8AF9-DE8C-46896FFC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小烏龜的運動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ED015C-F3A6-E8C7-7369-2F33AFC3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/>
              <a:t>從目前位置</a:t>
            </a:r>
            <a:r>
              <a:rPr kumimoji="1" lang="en-US" altLang="zh-TW" sz="2400"/>
              <a:t> (x0, y0)</a:t>
            </a:r>
            <a:r>
              <a:rPr kumimoji="1" lang="zh-TW" altLang="en-US" sz="2400"/>
              <a:t>移動至下一點位置</a:t>
            </a:r>
            <a:r>
              <a:rPr kumimoji="1" lang="en-US" altLang="zh-TW" sz="2400"/>
              <a:t>(x1, y1)</a:t>
            </a:r>
          </a:p>
          <a:p>
            <a:r>
              <a:rPr kumimoji="1" lang="zh-TW" altLang="en-US" sz="2400"/>
              <a:t>將小烏龜方向轉向 </a:t>
            </a:r>
            <a:r>
              <a:rPr kumimoji="1" lang="en-US" altLang="zh-TW" sz="2400"/>
              <a:t>(x1, y1)</a:t>
            </a:r>
          </a:p>
          <a:p>
            <a:pPr lvl="1"/>
            <a:r>
              <a:rPr kumimoji="1" lang="en-US" altLang="zh-TW" sz="2000"/>
              <a:t>dx = x1-x0, dy = y1-y0</a:t>
            </a:r>
          </a:p>
          <a:p>
            <a:pPr lvl="1"/>
            <a:r>
              <a:rPr kumimoji="1" lang="en-US" altLang="zh-TW" sz="2000" b="1"/>
              <a:t>a</a:t>
            </a:r>
            <a:r>
              <a:rPr kumimoji="1" lang="en-US" altLang="zh-TW" sz="2000"/>
              <a:t> = atan2(dy/dx) </a:t>
            </a:r>
            <a:r>
              <a:rPr kumimoji="1" lang="zh-TW" altLang="en-US" sz="2000"/>
              <a:t>徑度量</a:t>
            </a:r>
            <a:endParaRPr kumimoji="1" lang="en-US" altLang="zh-TW" sz="2000"/>
          </a:p>
          <a:p>
            <a:pPr lvl="1"/>
            <a:r>
              <a:rPr kumimoji="1" lang="zh-TW" altLang="en-US" sz="2000"/>
              <a:t>將 </a:t>
            </a:r>
            <a:r>
              <a:rPr kumimoji="1" lang="en-US" altLang="zh-TW" sz="2000" b="1"/>
              <a:t>a</a:t>
            </a:r>
            <a:r>
              <a:rPr kumimoji="1" lang="en-US" altLang="zh-TW" sz="2000"/>
              <a:t> </a:t>
            </a:r>
            <a:r>
              <a:rPr kumimoji="1" lang="zh-TW" altLang="en-US" sz="2000"/>
              <a:t>轉為角度 </a:t>
            </a:r>
            <a:r>
              <a:rPr kumimoji="1" lang="en-US" altLang="zh-TW" sz="2000"/>
              <a:t>a = math.degrees(</a:t>
            </a:r>
            <a:r>
              <a:rPr kumimoji="1" lang="en-US" altLang="zh-TW" sz="2000" b="1">
                <a:solidFill>
                  <a:srgbClr val="FF0000"/>
                </a:solidFill>
              </a:rPr>
              <a:t>a</a:t>
            </a:r>
            <a:r>
              <a:rPr kumimoji="1" lang="en-US" altLang="zh-TW" sz="2000"/>
              <a:t>)</a:t>
            </a:r>
          </a:p>
          <a:p>
            <a:r>
              <a:rPr kumimoji="1" lang="zh-TW" altLang="en-US" sz="2400"/>
              <a:t>計算向前走的步數</a:t>
            </a:r>
            <a:endParaRPr kumimoji="1" lang="en-US" altLang="zh-TW" sz="2400"/>
          </a:p>
          <a:p>
            <a:pPr lvl="1"/>
            <a:r>
              <a:rPr kumimoji="1" lang="en-US" altLang="zh-TW" sz="2000" b="1"/>
              <a:t>stelps</a:t>
            </a:r>
            <a:r>
              <a:rPr kumimoji="1" lang="en-US" altLang="zh-TW" sz="2000"/>
              <a:t> = math.sqrt((x2-x1)**2+(y2-y1)**2)</a:t>
            </a:r>
          </a:p>
          <a:p>
            <a:r>
              <a:rPr kumimoji="1" lang="zh-TW" altLang="en-US" sz="2400"/>
              <a:t>小烏龜轉向的基準 </a:t>
            </a:r>
            <a:r>
              <a:rPr kumimoji="1" lang="en-US" altLang="zh-TW"/>
              <a:t>– </a:t>
            </a:r>
            <a:r>
              <a:rPr kumimoji="1" lang="zh-TW" altLang="en-US"/>
              <a:t>朝向</a:t>
            </a:r>
            <a:r>
              <a:rPr kumimoji="1" lang="zh-TW" altLang="en-US" sz="2400"/>
              <a:t>東為</a:t>
            </a:r>
            <a:r>
              <a:rPr kumimoji="1" lang="en-US" altLang="zh-TW" sz="2400"/>
              <a:t>0</a:t>
            </a:r>
            <a:endParaRPr kumimoji="1"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49ED1E-0722-4759-9EBA-140552B3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5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print(x)</a:t>
            </a:r>
            <a:r>
              <a:rPr lang="zh-TW" altLang="en-US"/>
              <a:t>函數將 </a:t>
            </a:r>
            <a:r>
              <a:rPr lang="en-US" altLang="zh-TW"/>
              <a:t>x </a:t>
            </a:r>
            <a:r>
              <a:rPr lang="zh-TW" altLang="en-US"/>
              <a:t>以</a:t>
            </a:r>
            <a:r>
              <a:rPr lang="zh-TW" altLang="en-US" dirty="0"/>
              <a:t>「</a:t>
            </a:r>
            <a:r>
              <a:rPr lang="zh-TW" altLang="en-US">
                <a:solidFill>
                  <a:srgbClr val="0000FF"/>
                </a:solidFill>
              </a:rPr>
              <a:t>字串</a:t>
            </a:r>
            <a:r>
              <a:rPr lang="zh-TW" altLang="en-US"/>
              <a:t>」格式列印至螢幕</a:t>
            </a:r>
            <a:r>
              <a:rPr lang="en-US" altLang="zh-TW"/>
              <a:t>(stdio</a:t>
            </a:r>
            <a:r>
              <a:rPr lang="zh-TW" altLang="en-US"/>
              <a:t>標準輸出</a:t>
            </a:r>
            <a:r>
              <a:rPr lang="en-US" altLang="zh-TW"/>
              <a:t>)</a:t>
            </a:r>
            <a:endParaRPr lang="en-US" altLang="zh-TW" dirty="0"/>
          </a:p>
          <a:p>
            <a:pPr lvl="1"/>
            <a:r>
              <a:rPr lang="en-US" altLang="zh-TW" dirty="0"/>
              <a:t>print(123) 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/>
              <a:t>= 5.67; print</a:t>
            </a:r>
            <a:r>
              <a:rPr lang="en-US" altLang="zh-TW" dirty="0"/>
              <a:t>(a) </a:t>
            </a:r>
          </a:p>
          <a:p>
            <a:r>
              <a:rPr lang="en-US" altLang="zh-TW" dirty="0"/>
              <a:t>print(x, y) </a:t>
            </a:r>
            <a:r>
              <a:rPr lang="zh-TW" altLang="en-US" dirty="0"/>
              <a:t>列印出</a:t>
            </a:r>
            <a:r>
              <a:rPr lang="en-US" altLang="zh-TW" dirty="0"/>
              <a:t> x y</a:t>
            </a:r>
          </a:p>
          <a:p>
            <a:pPr lvl="1"/>
            <a:r>
              <a:rPr lang="en-US" altLang="zh-TW" dirty="0"/>
              <a:t>print(123, a)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>
                <a:sym typeface="Wingdings" panose="05000000000000000000" pitchFamily="2" charset="2"/>
              </a:rPr>
              <a:t>123 5.67</a:t>
            </a:r>
          </a:p>
          <a:p>
            <a:r>
              <a:rPr lang="zh-TW" altLang="en-US">
                <a:sym typeface="Wingdings" panose="05000000000000000000" pitchFamily="2" charset="2"/>
              </a:rPr>
              <a:t>列印的格式可以自訂</a:t>
            </a:r>
            <a:r>
              <a:rPr lang="en-US" altLang="zh-TW">
                <a:sym typeface="Wingdings" panose="05000000000000000000" pitchFamily="2" charset="2"/>
              </a:rPr>
              <a:t>(TBA)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E69167-B186-48B3-A1B2-CB9FDC45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45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input()</a:t>
            </a:r>
            <a:r>
              <a:rPr lang="zh-TW" altLang="en-US" dirty="0"/>
              <a:t>輸入函數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</a:t>
            </a:r>
            <a:r>
              <a:rPr lang="zh-TW" altLang="en-US" dirty="0"/>
              <a:t> 函數可以接收</a:t>
            </a:r>
            <a:r>
              <a:rPr lang="zh-TW" altLang="en-US" dirty="0">
                <a:solidFill>
                  <a:srgbClr val="0000FF"/>
                </a:solidFill>
              </a:rPr>
              <a:t>標準輸入裝置</a:t>
            </a:r>
            <a:r>
              <a:rPr lang="en-US" altLang="zh-TW" dirty="0"/>
              <a:t>(</a:t>
            </a:r>
            <a:r>
              <a:rPr lang="zh-TW" altLang="en-US" dirty="0"/>
              <a:t>如鍵盤</a:t>
            </a:r>
            <a:r>
              <a:rPr lang="en-US" altLang="zh-TW" dirty="0"/>
              <a:t>)</a:t>
            </a:r>
            <a:r>
              <a:rPr lang="zh-TW" altLang="en-US" dirty="0"/>
              <a:t>輸入的資料，數值、字串、或字元，同時可以將結果指定給</a:t>
            </a:r>
            <a:r>
              <a:rPr lang="zh-TW" altLang="en-US" dirty="0">
                <a:solidFill>
                  <a:srgbClr val="FF0000"/>
                </a:solidFill>
              </a:rPr>
              <a:t>變數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a = input(“</a:t>
            </a:r>
            <a:r>
              <a:rPr lang="zh-TW" altLang="en-US" dirty="0"/>
              <a:t>提示字串</a:t>
            </a:r>
            <a:r>
              <a:rPr lang="en-US" altLang="zh-TW" dirty="0"/>
              <a:t>”)</a:t>
            </a:r>
          </a:p>
          <a:p>
            <a:pPr lvl="1"/>
            <a:r>
              <a:rPr lang="en-US" altLang="zh-TW" dirty="0"/>
              <a:t>input()</a:t>
            </a:r>
            <a:r>
              <a:rPr lang="zh-TW" altLang="en-US" dirty="0"/>
              <a:t>輸入的</a:t>
            </a:r>
            <a:r>
              <a:rPr lang="zh-TW" altLang="en-US"/>
              <a:t>結果為</a:t>
            </a:r>
            <a:r>
              <a:rPr lang="zh-TW" altLang="en-US" sz="2800">
                <a:solidFill>
                  <a:srgbClr val="C00000"/>
                </a:solidFill>
              </a:rPr>
              <a:t>「字串」</a:t>
            </a:r>
            <a:r>
              <a:rPr lang="en-US" altLang="zh-TW"/>
              <a:t>(</a:t>
            </a:r>
            <a:r>
              <a:rPr lang="zh-TW" altLang="en-US" dirty="0"/>
              <a:t>由鍵盤輸入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將結果指定給</a:t>
            </a:r>
            <a:r>
              <a:rPr lang="zh-TW" altLang="en-US"/>
              <a:t>變數</a:t>
            </a:r>
            <a:r>
              <a:rPr lang="en-US" altLang="zh-TW"/>
              <a:t>a</a:t>
            </a:r>
          </a:p>
          <a:p>
            <a:pPr lvl="1"/>
            <a:r>
              <a:rPr lang="zh-TW" altLang="en-US">
                <a:solidFill>
                  <a:srgbClr val="C00000"/>
                </a:solidFill>
              </a:rPr>
              <a:t>如果輸入的結果期望是數值，則需要轉換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/>
              <a:t>程式範例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請打開程式視窗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en-US" altLang="zh-TW" dirty="0"/>
          </a:p>
          <a:p>
            <a:pPr marL="3429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name = input(“</a:t>
            </a:r>
            <a:r>
              <a:rPr lang="zh-TW" altLang="en-US" sz="1800" dirty="0">
                <a:solidFill>
                  <a:srgbClr val="0000FF"/>
                </a:solidFill>
              </a:rPr>
              <a:t>輸入姓名</a:t>
            </a:r>
            <a:r>
              <a:rPr lang="en-US" altLang="zh-TW" sz="1800" dirty="0">
                <a:solidFill>
                  <a:srgbClr val="0000FF"/>
                </a:solidFill>
              </a:rPr>
              <a:t>”)</a:t>
            </a:r>
          </a:p>
          <a:p>
            <a:pPr marL="3429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height = input(“</a:t>
            </a:r>
            <a:r>
              <a:rPr lang="zh-TW" altLang="en-US" sz="1800" dirty="0">
                <a:solidFill>
                  <a:srgbClr val="0000FF"/>
                </a:solidFill>
              </a:rPr>
              <a:t>輸入身高</a:t>
            </a:r>
            <a:r>
              <a:rPr lang="en-US" altLang="zh-TW" sz="1800" dirty="0">
                <a:solidFill>
                  <a:srgbClr val="0000FF"/>
                </a:solidFill>
              </a:rPr>
              <a:t>”)</a:t>
            </a:r>
          </a:p>
          <a:p>
            <a:pPr marL="3429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我是 </a:t>
            </a:r>
            <a:r>
              <a:rPr lang="en-US" altLang="zh-TW" sz="1800" dirty="0">
                <a:solidFill>
                  <a:srgbClr val="0000FF"/>
                </a:solidFill>
              </a:rPr>
              <a:t>”, name, “</a:t>
            </a:r>
            <a:r>
              <a:rPr lang="zh-TW" altLang="en-US" sz="1800" dirty="0">
                <a:solidFill>
                  <a:srgbClr val="0000FF"/>
                </a:solidFill>
              </a:rPr>
              <a:t>身高 </a:t>
            </a:r>
            <a:r>
              <a:rPr lang="en-US" altLang="zh-TW" sz="1800" dirty="0">
                <a:solidFill>
                  <a:srgbClr val="0000FF"/>
                </a:solidFill>
              </a:rPr>
              <a:t>“, height, “</a:t>
            </a:r>
            <a:r>
              <a:rPr lang="zh-TW" altLang="en-US" sz="1800" dirty="0">
                <a:solidFill>
                  <a:srgbClr val="0000FF"/>
                </a:solidFill>
              </a:rPr>
              <a:t>公分</a:t>
            </a:r>
            <a:r>
              <a:rPr lang="en-US" altLang="zh-TW" sz="1800" dirty="0">
                <a:solidFill>
                  <a:srgbClr val="0000FF"/>
                </a:solidFill>
              </a:rPr>
              <a:t>”)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94C9C7-59AC-40C1-B95F-E3B77ED4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95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440E9-378B-44A9-84DA-5FCA8EA7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課後練習</a:t>
            </a:r>
            <a:r>
              <a:rPr lang="en-US" altLang="zh-TW"/>
              <a:t>:</a:t>
            </a:r>
            <a:r>
              <a:rPr lang="zh-TW" altLang="en-US"/>
              <a:t> 輸入身高、體重，計算</a:t>
            </a:r>
            <a:r>
              <a:rPr lang="en-US" altLang="zh-TW"/>
              <a:t>BMI</a:t>
            </a:r>
            <a:r>
              <a:rPr lang="zh-TW" altLang="en-US"/>
              <a:t>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E7A2C9-941A-4C91-B42D-2C133FB63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/>
                  <a:t>輸入身高</a:t>
                </a:r>
                <a:r>
                  <a:rPr lang="en-US" altLang="zh-TW"/>
                  <a:t>:</a:t>
                </a:r>
                <a:r>
                  <a:rPr lang="zh-TW" altLang="en-US"/>
                  <a:t> </a:t>
                </a:r>
                <a:r>
                  <a:rPr lang="en-US" altLang="zh-TW"/>
                  <a:t>(ht)</a:t>
                </a:r>
              </a:p>
              <a:p>
                <a:pPr lvl="1"/>
                <a:r>
                  <a:rPr lang="en-US" altLang="zh-TW">
                    <a:solidFill>
                      <a:srgbClr val="0000FF"/>
                    </a:solidFill>
                  </a:rPr>
                  <a:t>ht = input(“</a:t>
                </a:r>
                <a:r>
                  <a:rPr lang="zh-TW" altLang="en-US">
                    <a:solidFill>
                      <a:srgbClr val="0000FF"/>
                    </a:solidFill>
                  </a:rPr>
                  <a:t>身高</a:t>
                </a:r>
                <a:r>
                  <a:rPr lang="en-US" altLang="zh-TW">
                    <a:solidFill>
                      <a:srgbClr val="0000FF"/>
                    </a:solidFill>
                  </a:rPr>
                  <a:t>(</a:t>
                </a:r>
                <a:r>
                  <a:rPr lang="zh-TW" altLang="en-US">
                    <a:solidFill>
                      <a:srgbClr val="0000FF"/>
                    </a:solidFill>
                  </a:rPr>
                  <a:t>公分</a:t>
                </a:r>
                <a:r>
                  <a:rPr lang="en-US" altLang="zh-TW">
                    <a:solidFill>
                      <a:srgbClr val="0000FF"/>
                    </a:solidFill>
                  </a:rPr>
                  <a:t>):</a:t>
                </a:r>
                <a:r>
                  <a:rPr lang="zh-TW" altLang="en-US">
                    <a:solidFill>
                      <a:srgbClr val="0000FF"/>
                    </a:solidFill>
                  </a:rPr>
                  <a:t> </a:t>
                </a:r>
                <a:r>
                  <a:rPr lang="en-US" altLang="zh-TW">
                    <a:solidFill>
                      <a:srgbClr val="0000FF"/>
                    </a:solidFill>
                  </a:rPr>
                  <a:t>”)</a:t>
                </a:r>
              </a:p>
              <a:p>
                <a:pPr lvl="1"/>
                <a:r>
                  <a:rPr lang="zh-TW" altLang="en-US"/>
                  <a:t>轉換為浮點數</a:t>
                </a:r>
                <a:r>
                  <a:rPr lang="en-US" altLang="zh-TW"/>
                  <a:t>(float) </a:t>
                </a:r>
                <a:r>
                  <a:rPr lang="en-US" altLang="zh-TW">
                    <a:solidFill>
                      <a:srgbClr val="0000FF"/>
                    </a:solidFill>
                  </a:rPr>
                  <a:t>ht = float(ht)</a:t>
                </a:r>
              </a:p>
              <a:p>
                <a:pPr lvl="1"/>
                <a:r>
                  <a:rPr lang="zh-TW" altLang="en-US"/>
                  <a:t>將公分轉算為公尺</a:t>
                </a:r>
                <a:r>
                  <a:rPr lang="en-US" altLang="zh-TW"/>
                  <a:t>:</a:t>
                </a:r>
                <a:r>
                  <a:rPr lang="zh-TW" altLang="en-US"/>
                  <a:t> </a:t>
                </a:r>
                <a:r>
                  <a:rPr lang="en-US" altLang="zh-TW">
                    <a:solidFill>
                      <a:srgbClr val="0000FF"/>
                    </a:solidFill>
                  </a:rPr>
                  <a:t>ht = ht/100</a:t>
                </a:r>
              </a:p>
              <a:p>
                <a:r>
                  <a:rPr lang="zh-TW" altLang="en-US"/>
                  <a:t>輸入體重</a:t>
                </a:r>
                <a:r>
                  <a:rPr lang="en-US" altLang="zh-TW"/>
                  <a:t>:  (wt)</a:t>
                </a:r>
              </a:p>
              <a:p>
                <a:pPr lvl="1"/>
                <a:r>
                  <a:rPr lang="en-US" altLang="zh-TW">
                    <a:solidFill>
                      <a:srgbClr val="0000FF"/>
                    </a:solidFill>
                  </a:rPr>
                  <a:t>wt = input(“</a:t>
                </a:r>
                <a:r>
                  <a:rPr lang="zh-TW" altLang="en-US">
                    <a:solidFill>
                      <a:srgbClr val="0000FF"/>
                    </a:solidFill>
                  </a:rPr>
                  <a:t>體重</a:t>
                </a:r>
                <a:r>
                  <a:rPr lang="en-US" altLang="zh-TW">
                    <a:solidFill>
                      <a:srgbClr val="0000FF"/>
                    </a:solidFill>
                  </a:rPr>
                  <a:t>(</a:t>
                </a:r>
                <a:r>
                  <a:rPr lang="zh-TW" altLang="en-US">
                    <a:solidFill>
                      <a:srgbClr val="0000FF"/>
                    </a:solidFill>
                  </a:rPr>
                  <a:t>公斤</a:t>
                </a:r>
                <a:r>
                  <a:rPr lang="en-US" altLang="zh-TW">
                    <a:solidFill>
                      <a:srgbClr val="0000FF"/>
                    </a:solidFill>
                  </a:rPr>
                  <a:t>):</a:t>
                </a:r>
                <a:r>
                  <a:rPr lang="zh-TW" altLang="en-US">
                    <a:solidFill>
                      <a:srgbClr val="0000FF"/>
                    </a:solidFill>
                  </a:rPr>
                  <a:t> </a:t>
                </a:r>
                <a:r>
                  <a:rPr lang="en-US" altLang="zh-TW">
                    <a:solidFill>
                      <a:srgbClr val="0000FF"/>
                    </a:solidFill>
                  </a:rPr>
                  <a:t>“)</a:t>
                </a:r>
              </a:p>
              <a:p>
                <a:pPr lvl="1"/>
                <a:r>
                  <a:rPr lang="zh-TW" altLang="en-US"/>
                  <a:t>轉換為浮點數</a:t>
                </a:r>
                <a:r>
                  <a:rPr lang="en-US" altLang="zh-TW"/>
                  <a:t>(float) </a:t>
                </a:r>
                <a:r>
                  <a:rPr lang="en-US" altLang="zh-TW">
                    <a:solidFill>
                      <a:srgbClr val="0000FF"/>
                    </a:solidFill>
                  </a:rPr>
                  <a:t>wt = float(wt)</a:t>
                </a:r>
              </a:p>
              <a:p>
                <a:r>
                  <a:rPr lang="zh-TW" altLang="en-US"/>
                  <a:t>計算 </a:t>
                </a:r>
                <a:r>
                  <a:rPr lang="en-US" altLang="zh-TW"/>
                  <a:t>BMI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𝒃𝒎𝒊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體重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身高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/>
              </a:p>
              <a:p>
                <a:r>
                  <a:rPr lang="zh-TW" altLang="en-US"/>
                  <a:t>列印身高、體重、</a:t>
                </a:r>
                <a:r>
                  <a:rPr lang="en-US" altLang="zh-TW"/>
                  <a:t>BMI</a:t>
                </a:r>
                <a:r>
                  <a:rPr lang="zh-TW" altLang="en-US"/>
                  <a:t>值</a:t>
                </a:r>
                <a:endParaRPr lang="en-US" altLang="zh-TW"/>
              </a:p>
              <a:p>
                <a:pPr lvl="1"/>
                <a:r>
                  <a:rPr lang="en-US" altLang="zh-TW">
                    <a:solidFill>
                      <a:srgbClr val="0000FF"/>
                    </a:solidFill>
                  </a:rPr>
                  <a:t>print(ht, wt, bmi)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E7A2C9-941A-4C91-B42D-2C133FB63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D6E694-5E07-4A51-93FF-E1F92F6F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3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程式結構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F3DFA4-2468-4EBE-A249-95BE84A7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2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結構化程式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程式模組化</a:t>
            </a:r>
            <a:endParaRPr lang="en-US" altLang="zh-TW" dirty="0"/>
          </a:p>
          <a:p>
            <a:pPr lvl="1"/>
            <a:r>
              <a:rPr lang="zh-TW" altLang="en-US" dirty="0"/>
              <a:t>將問題分解成較小的範圍，使解題的步驟簡單清楚</a:t>
            </a:r>
            <a:endParaRPr lang="en-US" altLang="zh-TW" dirty="0"/>
          </a:p>
          <a:p>
            <a:pPr lvl="1"/>
            <a:r>
              <a:rPr lang="zh-TW" altLang="en-US" dirty="0"/>
              <a:t>每一個小問題的解題步驟設計成程式模組</a:t>
            </a:r>
            <a:r>
              <a:rPr lang="en-US" altLang="zh-TW" dirty="0"/>
              <a:t>(Module)</a:t>
            </a:r>
          </a:p>
          <a:p>
            <a:r>
              <a:rPr lang="zh-TW" altLang="en-US" dirty="0"/>
              <a:t>流程結構化</a:t>
            </a:r>
            <a:r>
              <a:rPr lang="en-US" altLang="zh-TW" dirty="0"/>
              <a:t>	</a:t>
            </a:r>
          </a:p>
          <a:p>
            <a:pPr lvl="1"/>
            <a:r>
              <a:rPr lang="zh-TW" altLang="en-US" dirty="0"/>
              <a:t>循序流程</a:t>
            </a:r>
            <a:endParaRPr lang="en-US" altLang="zh-TW" dirty="0"/>
          </a:p>
          <a:p>
            <a:pPr lvl="1"/>
            <a:r>
              <a:rPr lang="zh-TW" altLang="en-US" dirty="0"/>
              <a:t>選擇流程</a:t>
            </a:r>
            <a:endParaRPr lang="en-US" altLang="zh-TW" dirty="0"/>
          </a:p>
          <a:p>
            <a:pPr lvl="1"/>
            <a:r>
              <a:rPr lang="zh-TW" altLang="en-US" dirty="0"/>
              <a:t>重複流程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3401568" y="3571526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401568" y="5033168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01568" y="4288631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4" idx="2"/>
            <a:endCxn id="6" idx="0"/>
          </p:cNvCxnSpPr>
          <p:nvPr/>
        </p:nvCxnSpPr>
        <p:spPr>
          <a:xfrm>
            <a:off x="4037076" y="4001294"/>
            <a:ext cx="0" cy="287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6" idx="2"/>
            <a:endCxn id="5" idx="0"/>
          </p:cNvCxnSpPr>
          <p:nvPr/>
        </p:nvCxnSpPr>
        <p:spPr>
          <a:xfrm>
            <a:off x="4037076" y="4718399"/>
            <a:ext cx="0" cy="3147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圖: 決策 10"/>
          <p:cNvSpPr/>
          <p:nvPr/>
        </p:nvSpPr>
        <p:spPr>
          <a:xfrm>
            <a:off x="5486400" y="3836797"/>
            <a:ext cx="1271016" cy="45183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486400" y="4621609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stCxn id="11" idx="2"/>
            <a:endCxn id="12" idx="0"/>
          </p:cNvCxnSpPr>
          <p:nvPr/>
        </p:nvCxnSpPr>
        <p:spPr>
          <a:xfrm>
            <a:off x="6121908" y="4288631"/>
            <a:ext cx="0" cy="3329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101840" y="3847830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>
            <a:stCxn id="11" idx="3"/>
            <a:endCxn id="16" idx="1"/>
          </p:cNvCxnSpPr>
          <p:nvPr/>
        </p:nvCxnSpPr>
        <p:spPr>
          <a:xfrm>
            <a:off x="6757416" y="4062714"/>
            <a:ext cx="3444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16" idx="2"/>
            <a:endCxn id="12" idx="3"/>
          </p:cNvCxnSpPr>
          <p:nvPr/>
        </p:nvCxnSpPr>
        <p:spPr>
          <a:xfrm rot="5400000">
            <a:off x="6967935" y="4067079"/>
            <a:ext cx="558895" cy="97993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2" idx="2"/>
          </p:cNvCxnSpPr>
          <p:nvPr/>
        </p:nvCxnSpPr>
        <p:spPr>
          <a:xfrm flipH="1">
            <a:off x="6121907" y="5051377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6121907" y="3447391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/>
          <p:cNvSpPr/>
          <p:nvPr/>
        </p:nvSpPr>
        <p:spPr>
          <a:xfrm>
            <a:off x="9656827" y="3718703"/>
            <a:ext cx="1271016" cy="45183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9656827" y="4503515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>
            <a:stCxn id="26" idx="2"/>
            <a:endCxn id="27" idx="0"/>
          </p:cNvCxnSpPr>
          <p:nvPr/>
        </p:nvCxnSpPr>
        <p:spPr>
          <a:xfrm>
            <a:off x="10292335" y="4170537"/>
            <a:ext cx="0" cy="3329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7" idx="2"/>
          </p:cNvCxnSpPr>
          <p:nvPr/>
        </p:nvCxnSpPr>
        <p:spPr>
          <a:xfrm flipH="1">
            <a:off x="10292334" y="4933283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10292334" y="3329297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>
            <a:stCxn id="27" idx="3"/>
            <a:endCxn id="26" idx="0"/>
          </p:cNvCxnSpPr>
          <p:nvPr/>
        </p:nvCxnSpPr>
        <p:spPr>
          <a:xfrm flipH="1" flipV="1">
            <a:off x="10292335" y="3718703"/>
            <a:ext cx="635508" cy="999696"/>
          </a:xfrm>
          <a:prstGeom prst="bentConnector4">
            <a:avLst>
              <a:gd name="adj1" fmla="val -61870"/>
              <a:gd name="adj2" fmla="val 12286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/>
          <p:cNvCxnSpPr>
            <a:cxnSpLocks/>
            <a:stCxn id="26" idx="1"/>
          </p:cNvCxnSpPr>
          <p:nvPr/>
        </p:nvCxnSpPr>
        <p:spPr>
          <a:xfrm rot="10800000" flipV="1">
            <a:off x="9227579" y="3944620"/>
            <a:ext cx="429249" cy="1172664"/>
          </a:xfrm>
          <a:prstGeom prst="bentConnector2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401568" y="56407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循序流程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516613" y="56041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選擇流程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9687040" y="56041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重複流程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5654854" y="423889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10355173" y="410340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6592062" y="409504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9230870" y="39449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7EC05C8-03C1-4BD6-A3EA-1B7E4238394A}"/>
              </a:ext>
            </a:extLst>
          </p:cNvPr>
          <p:cNvCxnSpPr>
            <a:cxnSpLocks/>
          </p:cNvCxnSpPr>
          <p:nvPr/>
        </p:nvCxnSpPr>
        <p:spPr>
          <a:xfrm>
            <a:off x="9227579" y="5051377"/>
            <a:ext cx="1064755" cy="0"/>
          </a:xfrm>
          <a:prstGeom prst="line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BB6718-0F9C-42CD-B639-723BBA2B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0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程式區塊與縮排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的程式區塊是以「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r>
              <a:rPr lang="zh-TW" altLang="en-US" dirty="0"/>
              <a:t>」及「</a:t>
            </a:r>
            <a:r>
              <a:rPr lang="zh-TW" altLang="en-US" dirty="0">
                <a:solidFill>
                  <a:srgbClr val="7030A0"/>
                </a:solidFill>
              </a:rPr>
              <a:t>縮排</a:t>
            </a:r>
            <a:r>
              <a:rPr lang="zh-TW" altLang="en-US" dirty="0"/>
              <a:t>」來定義</a:t>
            </a:r>
            <a:endParaRPr lang="en-US" altLang="zh-TW" dirty="0"/>
          </a:p>
          <a:p>
            <a:r>
              <a:rPr lang="zh-TW" altLang="en-US" dirty="0"/>
              <a:t>同一區塊的程式碼使用相同的空格數縮排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55" y="3205163"/>
            <a:ext cx="3228975" cy="2971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885" y="3205163"/>
            <a:ext cx="2682058" cy="2971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515" y="3205163"/>
            <a:ext cx="2709071" cy="1605376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B0031A-0BBD-4F46-8281-33BDC6C1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程式語言就是人類用來和電腦溝通的語言，是一行一行的指令，可以將人類的</a:t>
            </a:r>
            <a:r>
              <a:rPr lang="zh-TW" altLang="en-US" sz="3200" dirty="0">
                <a:solidFill>
                  <a:schemeClr val="bg1">
                    <a:lumMod val="95000"/>
                  </a:schemeClr>
                </a:solidFill>
                <a:sym typeface="Arial"/>
              </a:rPr>
              <a:t>思考</a:t>
            </a:r>
            <a:r>
              <a:rPr lang="zh-TW" altLang="en-US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邏輯轉換成電腦能夠了解的語言，用來指揮電腦運算或工作的指令集合（</a:t>
            </a:r>
            <a:r>
              <a:rPr lang="zh-TW" altLang="zh-TW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程式碼</a:t>
            </a:r>
            <a:r>
              <a:rPr lang="zh-TW" altLang="en-US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） 。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FA5DF6-7462-4CCA-8582-0F2D95FD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關係運算子 </a:t>
            </a:r>
            <a:r>
              <a:rPr lang="en-US" altLang="zh-TW" dirty="0"/>
              <a:t>(Relational operator)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29956" y="2066549"/>
          <a:ext cx="9435069" cy="385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23">
                  <a:extLst>
                    <a:ext uri="{9D8B030D-6E8A-4147-A177-3AD203B41FA5}">
                      <a16:colId xmlns:a16="http://schemas.microsoft.com/office/drawing/2014/main" val="1637886830"/>
                    </a:ext>
                  </a:extLst>
                </a:gridCol>
                <a:gridCol w="3145023">
                  <a:extLst>
                    <a:ext uri="{9D8B030D-6E8A-4147-A177-3AD203B41FA5}">
                      <a16:colId xmlns:a16="http://schemas.microsoft.com/office/drawing/2014/main" val="2786995925"/>
                    </a:ext>
                  </a:extLst>
                </a:gridCol>
                <a:gridCol w="3145023">
                  <a:extLst>
                    <a:ext uri="{9D8B030D-6E8A-4147-A177-3AD203B41FA5}">
                      <a16:colId xmlns:a16="http://schemas.microsoft.com/office/drawing/2014/main" val="3884426079"/>
                    </a:ext>
                  </a:extLst>
                </a:gridCol>
              </a:tblGrid>
              <a:tr h="481489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 = 5; b = 3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78688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2400" b="1" baseline="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2400" b="1" baseline="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運算式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2400" b="1" baseline="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布林值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195614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大於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&gt;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758435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大於等於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&gt;=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44789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小於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&lt;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5552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小於等於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&lt;=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1215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==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07424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不等於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!=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33492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DD176B-7F40-444E-8F57-F6DCE71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3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 </a:t>
            </a:r>
            <a:r>
              <a:rPr lang="en-US" altLang="zh-TW" dirty="0"/>
              <a:t>(Logical operator)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三種邏輯運算子：</a:t>
            </a:r>
            <a:r>
              <a:rPr lang="en-US" altLang="zh-TW" dirty="0"/>
              <a:t>and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且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or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或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not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非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sz="2400" dirty="0"/>
              <a:t>a &lt;= 90 </a:t>
            </a:r>
            <a:r>
              <a:rPr lang="en-US" altLang="zh-TW" sz="2400" dirty="0">
                <a:solidFill>
                  <a:srgbClr val="FF0000"/>
                </a:solidFill>
              </a:rPr>
              <a:t>and</a:t>
            </a:r>
            <a:r>
              <a:rPr lang="en-US" altLang="zh-TW" sz="2400" dirty="0"/>
              <a:t> a &gt;=60 ( a </a:t>
            </a:r>
            <a:r>
              <a:rPr lang="zh-TW" altLang="en-US" sz="2400" dirty="0"/>
              <a:t>在</a:t>
            </a:r>
            <a:r>
              <a:rPr lang="en-US" altLang="zh-TW" sz="2400" dirty="0"/>
              <a:t> [60, 90] </a:t>
            </a:r>
            <a:r>
              <a:rPr lang="zh-TW" altLang="en-US" sz="2400" dirty="0"/>
              <a:t>範圍內 </a:t>
            </a:r>
            <a:r>
              <a:rPr lang="en-US" altLang="zh-TW" sz="2400" dirty="0">
                <a:solidFill>
                  <a:srgbClr val="0000FF"/>
                </a:solidFill>
              </a:rPr>
              <a:t>true</a:t>
            </a:r>
            <a:r>
              <a:rPr lang="en-US" altLang="zh-TW" sz="2400" dirty="0"/>
              <a:t>, </a:t>
            </a:r>
            <a:r>
              <a:rPr lang="zh-TW" altLang="en-US" sz="2400" dirty="0"/>
              <a:t>否則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  <a:r>
              <a:rPr lang="en-US" altLang="zh-TW" sz="2400" dirty="0"/>
              <a:t>)</a:t>
            </a:r>
          </a:p>
          <a:p>
            <a:pPr lvl="1"/>
            <a:r>
              <a:rPr lang="en-US" altLang="zh-TW" sz="2400" dirty="0"/>
              <a:t>a%2==0 </a:t>
            </a:r>
            <a:r>
              <a:rPr lang="en-US" altLang="zh-TW" sz="2400" dirty="0">
                <a:solidFill>
                  <a:srgbClr val="FF0000"/>
                </a:solidFill>
              </a:rPr>
              <a:t>or</a:t>
            </a:r>
            <a:r>
              <a:rPr lang="en-US" altLang="zh-TW" sz="2400" dirty="0"/>
              <a:t> a%3==0 (</a:t>
            </a:r>
            <a:r>
              <a:rPr lang="zh-TW" altLang="en-US" sz="2400" dirty="0"/>
              <a:t>如果 </a:t>
            </a:r>
            <a:r>
              <a:rPr lang="en-US" altLang="zh-TW" sz="2400" dirty="0"/>
              <a:t>x </a:t>
            </a:r>
            <a:r>
              <a:rPr lang="zh-TW" altLang="en-US" sz="2400" dirty="0"/>
              <a:t>可以被 </a:t>
            </a:r>
            <a:r>
              <a:rPr lang="en-US" altLang="zh-TW" sz="2400" dirty="0"/>
              <a:t>2 </a:t>
            </a:r>
            <a:r>
              <a:rPr lang="zh-TW" altLang="en-US" sz="2400" dirty="0">
                <a:solidFill>
                  <a:srgbClr val="FF0000"/>
                </a:solidFill>
              </a:rPr>
              <a:t>或</a:t>
            </a:r>
            <a:r>
              <a:rPr lang="zh-TW" altLang="en-US" sz="2400" dirty="0"/>
              <a:t>被 </a:t>
            </a:r>
            <a:r>
              <a:rPr lang="en-US" altLang="zh-TW" sz="2400" dirty="0"/>
              <a:t>3 </a:t>
            </a:r>
            <a:r>
              <a:rPr lang="zh-TW" altLang="en-US" sz="2400" dirty="0"/>
              <a:t>整除就是 </a:t>
            </a:r>
            <a:r>
              <a:rPr lang="en-US" altLang="zh-TW" sz="2400" dirty="0"/>
              <a:t>True</a:t>
            </a:r>
            <a:r>
              <a:rPr lang="zh-TW" altLang="en-US" sz="2400" dirty="0"/>
              <a:t>，否則是 </a:t>
            </a:r>
            <a:r>
              <a:rPr lang="en-US" altLang="zh-TW" sz="2400" dirty="0"/>
              <a:t>False)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not</a:t>
            </a:r>
            <a:r>
              <a:rPr lang="en-US" altLang="zh-TW" sz="2400" dirty="0"/>
              <a:t> (a%2==0 </a:t>
            </a:r>
            <a:r>
              <a:rPr lang="en-US" altLang="zh-TW" sz="2400" dirty="0">
                <a:solidFill>
                  <a:srgbClr val="FF0000"/>
                </a:solidFill>
              </a:rPr>
              <a:t>or</a:t>
            </a:r>
            <a:r>
              <a:rPr lang="en-US" altLang="zh-TW" sz="2400" dirty="0"/>
              <a:t> a%3==0) </a:t>
            </a:r>
            <a:r>
              <a:rPr lang="en-US" altLang="zh-TW" sz="2400" dirty="0">
                <a:sym typeface="Wingdings" panose="05000000000000000000" pitchFamily="2" charset="2"/>
              </a:rPr>
              <a:t> a%2 != 0 </a:t>
            </a:r>
            <a:r>
              <a:rPr lang="en-US" altLang="zh-TW" sz="2400" dirty="0">
                <a:solidFill>
                  <a:srgbClr val="FF0000"/>
                </a:solidFill>
                <a:sym typeface="Wingdings" panose="05000000000000000000" pitchFamily="2" charset="2"/>
              </a:rPr>
              <a:t>and</a:t>
            </a:r>
            <a:r>
              <a:rPr lang="en-US" altLang="zh-TW" sz="2400" dirty="0">
                <a:sym typeface="Wingdings" panose="05000000000000000000" pitchFamily="2" charset="2"/>
              </a:rPr>
              <a:t> a%3 != 0</a:t>
            </a:r>
          </a:p>
          <a:p>
            <a:pPr lvl="1"/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91459" y="3603572"/>
          <a:ext cx="8795715" cy="2417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143">
                  <a:extLst>
                    <a:ext uri="{9D8B030D-6E8A-4147-A177-3AD203B41FA5}">
                      <a16:colId xmlns:a16="http://schemas.microsoft.com/office/drawing/2014/main" val="3053174868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4023801011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1478934637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2728840873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2563970838"/>
                    </a:ext>
                  </a:extLst>
                </a:gridCol>
              </a:tblGrid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A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B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A and B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A or B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Not</a:t>
                      </a:r>
                      <a:r>
                        <a:rPr lang="en-US" altLang="zh-TW" b="1" baseline="0" dirty="0"/>
                        <a:t> (A or B)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702487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 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01514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813537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81699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 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00482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4DA8D7-95E3-40F4-A390-CC92DA22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4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選擇性結構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簡單條件判斷式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>
                <a:solidFill>
                  <a:srgbClr val="0000FF"/>
                </a:solidFill>
              </a:rPr>
              <a:t>if </a:t>
            </a:r>
            <a:r>
              <a:rPr lang="zh-TW" altLang="en-US" b="1" dirty="0">
                <a:solidFill>
                  <a:srgbClr val="00B050"/>
                </a:solidFill>
              </a:rPr>
              <a:t>條件判斷式</a:t>
            </a:r>
            <a:r>
              <a:rPr lang="zh-TW" altLang="en-US" sz="2400" b="1" dirty="0">
                <a:solidFill>
                  <a:srgbClr val="FF0000"/>
                </a:solidFill>
              </a:rPr>
              <a:t>：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b="1" dirty="0">
                <a:solidFill>
                  <a:srgbClr val="0000FF"/>
                </a:solidFill>
              </a:rPr>
              <a:t>☐☐程式區塊</a:t>
            </a:r>
            <a:r>
              <a:rPr lang="en-US" altLang="zh-TW" b="1" dirty="0">
                <a:solidFill>
                  <a:srgbClr val="0000FF"/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zh-TW" altLang="en-US" b="1" dirty="0">
                <a:solidFill>
                  <a:srgbClr val="0000FF"/>
                </a:solidFill>
              </a:rPr>
              <a:t>程式區塊</a:t>
            </a:r>
            <a:r>
              <a:rPr lang="en-US" altLang="zh-TW" b="1" dirty="0">
                <a:solidFill>
                  <a:srgbClr val="0000FF"/>
                </a:solidFill>
              </a:rPr>
              <a:t>2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01744" y="2078119"/>
            <a:ext cx="2038865" cy="543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輸入購買金額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流程圖: 決策 4"/>
          <p:cNvSpPr/>
          <p:nvPr/>
        </p:nvSpPr>
        <p:spPr>
          <a:xfrm>
            <a:off x="4707922" y="2910319"/>
            <a:ext cx="2026508" cy="840260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If B &gt; 20000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1744" y="1245919"/>
            <a:ext cx="2038865" cy="543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設定優惠折扣 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 = 1.0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01744" y="4039082"/>
            <a:ext cx="2038865" cy="543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印出「兌換禮品」</a:t>
            </a:r>
          </a:p>
        </p:txBody>
      </p:sp>
      <p:sp>
        <p:nvSpPr>
          <p:cNvPr id="8" name="矩形 7"/>
          <p:cNvSpPr/>
          <p:nvPr/>
        </p:nvSpPr>
        <p:spPr>
          <a:xfrm>
            <a:off x="4701744" y="4871282"/>
            <a:ext cx="2038865" cy="543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設定優惠折扣 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 = 0.85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01744" y="5703480"/>
            <a:ext cx="2038865" cy="543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計算購物費用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</a:t>
            </a:r>
          </a:p>
        </p:txBody>
      </p:sp>
      <p:cxnSp>
        <p:nvCxnSpPr>
          <p:cNvPr id="11" name="直線單箭頭接點 10"/>
          <p:cNvCxnSpPr>
            <a:stCxn id="6" idx="2"/>
            <a:endCxn id="4" idx="0"/>
          </p:cNvCxnSpPr>
          <p:nvPr/>
        </p:nvCxnSpPr>
        <p:spPr>
          <a:xfrm>
            <a:off x="5721177" y="1789616"/>
            <a:ext cx="0" cy="288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5" idx="0"/>
          </p:cNvCxnSpPr>
          <p:nvPr/>
        </p:nvCxnSpPr>
        <p:spPr>
          <a:xfrm flipH="1">
            <a:off x="5721176" y="2621816"/>
            <a:ext cx="1" cy="288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5" idx="2"/>
            <a:endCxn id="7" idx="0"/>
          </p:cNvCxnSpPr>
          <p:nvPr/>
        </p:nvCxnSpPr>
        <p:spPr>
          <a:xfrm>
            <a:off x="5721176" y="3750579"/>
            <a:ext cx="1" cy="2885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7" idx="2"/>
            <a:endCxn id="8" idx="0"/>
          </p:cNvCxnSpPr>
          <p:nvPr/>
        </p:nvCxnSpPr>
        <p:spPr>
          <a:xfrm>
            <a:off x="5721177" y="4582779"/>
            <a:ext cx="0" cy="2885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8" idx="2"/>
            <a:endCxn id="9" idx="0"/>
          </p:cNvCxnSpPr>
          <p:nvPr/>
        </p:nvCxnSpPr>
        <p:spPr>
          <a:xfrm>
            <a:off x="5721177" y="5414979"/>
            <a:ext cx="0" cy="2885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5" idx="3"/>
            <a:endCxn id="9" idx="3"/>
          </p:cNvCxnSpPr>
          <p:nvPr/>
        </p:nvCxnSpPr>
        <p:spPr>
          <a:xfrm>
            <a:off x="6734430" y="3330449"/>
            <a:ext cx="6179" cy="2644880"/>
          </a:xfrm>
          <a:prstGeom prst="bentConnector3">
            <a:avLst>
              <a:gd name="adj1" fmla="val 107989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953233" y="363371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true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734430" y="2910317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false</a:t>
            </a:r>
            <a:endParaRPr lang="zh-TW" altLang="en-US" b="1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01" y="2565846"/>
            <a:ext cx="3971925" cy="250507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8390238" y="3658432"/>
            <a:ext cx="2743200" cy="4053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B30703-589F-4F64-9027-8B9437CBFCCB}"/>
              </a:ext>
            </a:extLst>
          </p:cNvPr>
          <p:cNvSpPr txBox="1"/>
          <p:nvPr/>
        </p:nvSpPr>
        <p:spPr>
          <a:xfrm>
            <a:off x="7385492" y="1558721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highlight>
                  <a:srgbClr val="C0C0C0"/>
                </a:highlight>
                <a:ea typeface="微軟正黑體" panose="020B0604030504040204" pitchFamily="34" charset="-120"/>
              </a:rPr>
              <a:t>購買商品，如果有優待卷，則商品打</a:t>
            </a:r>
            <a:r>
              <a:rPr lang="en-US" altLang="zh-TW" b="1">
                <a:highlight>
                  <a:srgbClr val="C0C0C0"/>
                </a:highlight>
                <a:ea typeface="微軟正黑體" panose="020B0604030504040204" pitchFamily="34" charset="-120"/>
              </a:rPr>
              <a:t>85</a:t>
            </a:r>
            <a:r>
              <a:rPr lang="zh-TW" altLang="en-US" b="1">
                <a:highlight>
                  <a:srgbClr val="C0C0C0"/>
                </a:highlight>
                <a:ea typeface="微軟正黑體" panose="020B0604030504040204" pitchFamily="34" charset="-120"/>
              </a:rPr>
              <a:t>折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CB46ABA8-E17B-4948-9296-2FD39BA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6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雙向條件判斷式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if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◻︎◻︎程式區塊</a:t>
            </a:r>
            <a:r>
              <a:rPr lang="en-US" altLang="zh-TW" dirty="0"/>
              <a:t>1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◻︎◻︎程式區塊</a:t>
            </a:r>
            <a:r>
              <a:rPr lang="en-US" altLang="zh-TW" dirty="0"/>
              <a:t>2</a:t>
            </a:r>
          </a:p>
          <a:p>
            <a:pPr marL="457200" lvl="1" indent="0">
              <a:buNone/>
            </a:pPr>
            <a:r>
              <a:rPr lang="zh-TW" altLang="en-US" dirty="0"/>
              <a:t>程式區塊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62584" y="1699056"/>
            <a:ext cx="2014151" cy="5066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輸入一個整數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endParaRPr lang="zh-TW" altLang="en-US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流程圖: 決策 4"/>
          <p:cNvSpPr/>
          <p:nvPr/>
        </p:nvSpPr>
        <p:spPr>
          <a:xfrm>
            <a:off x="6394621" y="2631284"/>
            <a:ext cx="2150076" cy="926756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 </a:t>
            </a:r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為奇數？</a:t>
            </a:r>
          </a:p>
        </p:txBody>
      </p:sp>
      <p:sp>
        <p:nvSpPr>
          <p:cNvPr id="6" name="矩形 5"/>
          <p:cNvSpPr/>
          <p:nvPr/>
        </p:nvSpPr>
        <p:spPr>
          <a:xfrm>
            <a:off x="4534930" y="3794139"/>
            <a:ext cx="2014151" cy="506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為奇數</a:t>
            </a:r>
          </a:p>
        </p:txBody>
      </p:sp>
      <p:sp>
        <p:nvSpPr>
          <p:cNvPr id="7" name="矩形 6"/>
          <p:cNvSpPr/>
          <p:nvPr/>
        </p:nvSpPr>
        <p:spPr>
          <a:xfrm>
            <a:off x="8534399" y="3794138"/>
            <a:ext cx="2014151" cy="506627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為偶數或零</a:t>
            </a:r>
          </a:p>
        </p:txBody>
      </p:sp>
      <p:sp>
        <p:nvSpPr>
          <p:cNvPr id="8" name="矩形 7"/>
          <p:cNvSpPr/>
          <p:nvPr/>
        </p:nvSpPr>
        <p:spPr>
          <a:xfrm>
            <a:off x="6462584" y="5096918"/>
            <a:ext cx="2014151" cy="506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輸入一個整數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endParaRPr lang="zh-TW" altLang="en-US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>
            <a:stCxn id="4" idx="2"/>
            <a:endCxn id="5" idx="0"/>
          </p:cNvCxnSpPr>
          <p:nvPr/>
        </p:nvCxnSpPr>
        <p:spPr>
          <a:xfrm flipH="1">
            <a:off x="7469659" y="2205683"/>
            <a:ext cx="1" cy="425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5" idx="1"/>
            <a:endCxn id="6" idx="0"/>
          </p:cNvCxnSpPr>
          <p:nvPr/>
        </p:nvCxnSpPr>
        <p:spPr>
          <a:xfrm rot="10800000" flipV="1">
            <a:off x="5542007" y="3094661"/>
            <a:ext cx="852615" cy="6994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5" idx="3"/>
            <a:endCxn id="7" idx="0"/>
          </p:cNvCxnSpPr>
          <p:nvPr/>
        </p:nvCxnSpPr>
        <p:spPr>
          <a:xfrm>
            <a:off x="8544697" y="3094662"/>
            <a:ext cx="996778" cy="6994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6" idx="2"/>
            <a:endCxn id="8" idx="0"/>
          </p:cNvCxnSpPr>
          <p:nvPr/>
        </p:nvCxnSpPr>
        <p:spPr>
          <a:xfrm rot="16200000" flipH="1">
            <a:off x="6107757" y="3735015"/>
            <a:ext cx="796152" cy="192765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7" idx="2"/>
            <a:endCxn id="8" idx="0"/>
          </p:cNvCxnSpPr>
          <p:nvPr/>
        </p:nvCxnSpPr>
        <p:spPr>
          <a:xfrm rot="5400000">
            <a:off x="8107492" y="3662934"/>
            <a:ext cx="796153" cy="20718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5654745" y="272532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27390" y="2725328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F30237A-CF07-4F25-8D11-E2E9A3B4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n = </a:t>
            </a:r>
            <a:r>
              <a:rPr lang="en-US" altLang="zh-TW" dirty="0" err="1">
                <a:solidFill>
                  <a:srgbClr val="7030A0"/>
                </a:solidFill>
              </a:rPr>
              <a:t>int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7030A0"/>
                </a:solidFill>
              </a:rPr>
              <a:t>input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50"/>
                </a:solidFill>
              </a:rPr>
              <a:t>"</a:t>
            </a:r>
            <a:r>
              <a:rPr lang="zh-TW" altLang="en-US" dirty="0">
                <a:solidFill>
                  <a:srgbClr val="00B050"/>
                </a:solidFill>
              </a:rPr>
              <a:t>輸入一個整數</a:t>
            </a:r>
            <a:r>
              <a:rPr lang="en-US" altLang="zh-TW" dirty="0">
                <a:solidFill>
                  <a:srgbClr val="00B050"/>
                </a:solidFill>
              </a:rPr>
              <a:t>: "</a:t>
            </a:r>
            <a:r>
              <a:rPr lang="en-US" altLang="zh-TW" dirty="0"/>
              <a:t>))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TW" dirty="0"/>
              <a:t> n%2==1: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>
                <a:solidFill>
                  <a:srgbClr val="7030A0"/>
                </a:solidFill>
              </a:rPr>
              <a:t>print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50"/>
                </a:solidFill>
              </a:rPr>
              <a:t>"%d </a:t>
            </a:r>
            <a:r>
              <a:rPr lang="zh-TW" altLang="en-US" dirty="0">
                <a:solidFill>
                  <a:srgbClr val="00B050"/>
                </a:solidFill>
              </a:rPr>
              <a:t>是奇數</a:t>
            </a:r>
            <a:r>
              <a:rPr lang="en-US" altLang="zh-TW" dirty="0">
                <a:solidFill>
                  <a:srgbClr val="00B050"/>
                </a:solidFill>
              </a:rPr>
              <a:t>"</a:t>
            </a:r>
            <a:r>
              <a:rPr lang="en-US" altLang="zh-TW" dirty="0"/>
              <a:t> % n)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>
                <a:solidFill>
                  <a:srgbClr val="7030A0"/>
                </a:solidFill>
              </a:rPr>
              <a:t>print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50"/>
                </a:solidFill>
              </a:rPr>
              <a:t>"%d </a:t>
            </a:r>
            <a:r>
              <a:rPr lang="zh-TW" altLang="en-US" dirty="0">
                <a:solidFill>
                  <a:srgbClr val="00B050"/>
                </a:solidFill>
              </a:rPr>
              <a:t>是偶數或零</a:t>
            </a:r>
            <a:r>
              <a:rPr lang="en-US" altLang="zh-TW" dirty="0">
                <a:solidFill>
                  <a:srgbClr val="00B050"/>
                </a:solidFill>
              </a:rPr>
              <a:t>"</a:t>
            </a:r>
            <a:r>
              <a:rPr lang="en-US" altLang="zh-TW" dirty="0"/>
              <a:t> % 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52AD11-8514-4A68-826E-E770E536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73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巢狀條件判斷式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TW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2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1</a:t>
            </a:r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2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3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3</a:t>
            </a:r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4</a:t>
            </a:r>
          </a:p>
          <a:p>
            <a:pPr marL="457200" lvl="1" indent="0">
              <a:buNone/>
            </a:pPr>
            <a:r>
              <a:rPr lang="zh-TW" altLang="en-US" dirty="0"/>
              <a:t>程式區塊</a:t>
            </a:r>
            <a:r>
              <a:rPr lang="en-US" altLang="zh-TW" dirty="0"/>
              <a:t>5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流程圖: 決策 3"/>
          <p:cNvSpPr/>
          <p:nvPr/>
        </p:nvSpPr>
        <p:spPr>
          <a:xfrm>
            <a:off x="6936111" y="1677421"/>
            <a:ext cx="1940011" cy="790832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流程圖: 決策 4"/>
          <p:cNvSpPr/>
          <p:nvPr/>
        </p:nvSpPr>
        <p:spPr>
          <a:xfrm>
            <a:off x="5274815" y="2869353"/>
            <a:ext cx="1940011" cy="790832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流程圖: 決策 5"/>
          <p:cNvSpPr/>
          <p:nvPr/>
        </p:nvSpPr>
        <p:spPr>
          <a:xfrm>
            <a:off x="8972917" y="2869353"/>
            <a:ext cx="1940011" cy="790832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1233" y="4033592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03443" y="4057166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4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9227" y="4061285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23274" y="4033592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3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2" name="肘形接點 11"/>
          <p:cNvCxnSpPr>
            <a:stCxn id="4" idx="1"/>
            <a:endCxn id="5" idx="0"/>
          </p:cNvCxnSpPr>
          <p:nvPr/>
        </p:nvCxnSpPr>
        <p:spPr>
          <a:xfrm rot="10800000" flipV="1">
            <a:off x="6244821" y="2072837"/>
            <a:ext cx="691290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4" idx="3"/>
            <a:endCxn id="6" idx="0"/>
          </p:cNvCxnSpPr>
          <p:nvPr/>
        </p:nvCxnSpPr>
        <p:spPr>
          <a:xfrm>
            <a:off x="8876122" y="2072837"/>
            <a:ext cx="1066801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5" idx="1"/>
            <a:endCxn id="7" idx="0"/>
          </p:cNvCxnSpPr>
          <p:nvPr/>
        </p:nvCxnSpPr>
        <p:spPr>
          <a:xfrm rot="10800000" flipV="1">
            <a:off x="5074357" y="3264768"/>
            <a:ext cx="200458" cy="768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5" idx="3"/>
            <a:endCxn id="9" idx="0"/>
          </p:cNvCxnSpPr>
          <p:nvPr/>
        </p:nvCxnSpPr>
        <p:spPr>
          <a:xfrm>
            <a:off x="7214826" y="3264769"/>
            <a:ext cx="237525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6" idx="1"/>
          </p:cNvCxnSpPr>
          <p:nvPr/>
        </p:nvCxnSpPr>
        <p:spPr>
          <a:xfrm rot="10800000" flipV="1">
            <a:off x="8876125" y="3264769"/>
            <a:ext cx="96793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6" idx="3"/>
            <a:endCxn id="8" idx="0"/>
          </p:cNvCxnSpPr>
          <p:nvPr/>
        </p:nvCxnSpPr>
        <p:spPr>
          <a:xfrm>
            <a:off x="10912928" y="3264769"/>
            <a:ext cx="183639" cy="7923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30150" y="5197831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5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9" name="肘形接點 28"/>
          <p:cNvCxnSpPr>
            <a:stCxn id="7" idx="2"/>
            <a:endCxn id="27" idx="0"/>
          </p:cNvCxnSpPr>
          <p:nvPr/>
        </p:nvCxnSpPr>
        <p:spPr>
          <a:xfrm rot="16200000" flipH="1">
            <a:off x="6301474" y="3276030"/>
            <a:ext cx="694683" cy="31489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/>
          <p:cNvCxnSpPr>
            <a:stCxn id="8" idx="2"/>
            <a:endCxn id="27" idx="0"/>
          </p:cNvCxnSpPr>
          <p:nvPr/>
        </p:nvCxnSpPr>
        <p:spPr>
          <a:xfrm rot="5400000">
            <a:off x="9324367" y="3425630"/>
            <a:ext cx="671109" cy="28732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>
            <a:stCxn id="10" idx="2"/>
            <a:endCxn id="27" idx="0"/>
          </p:cNvCxnSpPr>
          <p:nvPr/>
        </p:nvCxnSpPr>
        <p:spPr>
          <a:xfrm rot="5400000">
            <a:off x="8172495" y="4553927"/>
            <a:ext cx="694683" cy="5931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34"/>
          <p:cNvCxnSpPr>
            <a:stCxn id="9" idx="2"/>
            <a:endCxn id="27" idx="0"/>
          </p:cNvCxnSpPr>
          <p:nvPr/>
        </p:nvCxnSpPr>
        <p:spPr>
          <a:xfrm rot="16200000" flipH="1">
            <a:off x="7504317" y="4478874"/>
            <a:ext cx="666990" cy="7709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6167054" y="1654741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593426" y="286935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442683" y="289136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776702" y="2891362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9040783" y="1673346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098387" y="2931701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7" name="直線單箭頭接點 46"/>
          <p:cNvCxnSpPr>
            <a:endCxn id="4" idx="0"/>
          </p:cNvCxnSpPr>
          <p:nvPr/>
        </p:nvCxnSpPr>
        <p:spPr>
          <a:xfrm>
            <a:off x="7906116" y="1316049"/>
            <a:ext cx="1" cy="36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622FE89-3E24-4FAA-AE5F-1CAEB385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1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判斷整數是奇數、偶數、零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5144"/>
            <a:ext cx="4791552" cy="243678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7B51D7-3D4E-44FC-A88B-FE47B909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1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要不要帶雨傘出門？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天正在下雨：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帶雨傘出門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    if (</a:t>
            </a:r>
            <a:r>
              <a:rPr lang="zh-TW" altLang="en-US" dirty="0"/>
              <a:t>陰天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and (</a:t>
            </a:r>
            <a:r>
              <a:rPr lang="zh-TW" altLang="en-US" dirty="0"/>
              <a:t>濕度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75)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zh-TW" altLang="en-US" dirty="0"/>
              <a:t>帶雨傘出門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zh-TW" altLang="en-US" dirty="0"/>
              <a:t>不帶雨傘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已知 </a:t>
            </a:r>
            <a:r>
              <a:rPr lang="en-US" altLang="zh-TW" dirty="0"/>
              <a:t>a = </a:t>
            </a:r>
            <a:r>
              <a:rPr lang="zh-TW" altLang="en-US" dirty="0"/>
              <a:t>天是否下雨</a:t>
            </a:r>
            <a:r>
              <a:rPr lang="en-US" altLang="zh-TW" dirty="0"/>
              <a:t>(true/false)</a:t>
            </a:r>
            <a:r>
              <a:rPr lang="zh-TW" altLang="en-US" dirty="0"/>
              <a:t>，</a:t>
            </a:r>
            <a:r>
              <a:rPr lang="en-US" altLang="zh-TW" dirty="0"/>
              <a:t>b = </a:t>
            </a:r>
            <a:r>
              <a:rPr lang="zh-TW" altLang="en-US" dirty="0"/>
              <a:t>陰天</a:t>
            </a:r>
            <a:r>
              <a:rPr lang="en-US" altLang="zh-TW" dirty="0"/>
              <a:t>/</a:t>
            </a:r>
            <a:r>
              <a:rPr lang="zh-TW" altLang="en-US" dirty="0"/>
              <a:t>晴天，</a:t>
            </a:r>
            <a:r>
              <a:rPr lang="en-US" altLang="zh-TW" dirty="0"/>
              <a:t>c = </a:t>
            </a:r>
            <a:r>
              <a:rPr lang="zh-TW" altLang="en-US" dirty="0"/>
              <a:t>濕度</a:t>
            </a:r>
            <a:r>
              <a:rPr lang="en-US" altLang="zh-TW" dirty="0"/>
              <a:t>(float)</a:t>
            </a:r>
            <a:r>
              <a:rPr lang="zh-TW" altLang="en-US" dirty="0"/>
              <a:t>，根據左邊判斷式，以下狀況是否帶雨傘？</a:t>
            </a:r>
            <a:endParaRPr lang="en-US" altLang="zh-TW" dirty="0"/>
          </a:p>
          <a:p>
            <a:pPr lvl="1"/>
            <a:r>
              <a:rPr lang="zh-TW" altLang="en-US" dirty="0"/>
              <a:t>晴天、濕度 </a:t>
            </a:r>
            <a:r>
              <a:rPr lang="en-US" altLang="zh-TW" dirty="0"/>
              <a:t>= 50</a:t>
            </a:r>
          </a:p>
          <a:p>
            <a:pPr lvl="1"/>
            <a:r>
              <a:rPr lang="zh-TW" altLang="en-US" dirty="0"/>
              <a:t>雨天、濕度</a:t>
            </a:r>
            <a:r>
              <a:rPr lang="en-US" altLang="zh-TW" dirty="0"/>
              <a:t> = 70</a:t>
            </a:r>
          </a:p>
          <a:p>
            <a:pPr lvl="1"/>
            <a:r>
              <a:rPr lang="zh-TW" altLang="en-US" dirty="0"/>
              <a:t>陰天、濕度 </a:t>
            </a:r>
            <a:r>
              <a:rPr lang="en-US" altLang="zh-TW" dirty="0"/>
              <a:t>= 70</a:t>
            </a:r>
          </a:p>
          <a:p>
            <a:pPr lvl="1"/>
            <a:r>
              <a:rPr lang="zh-TW" altLang="en-US" dirty="0"/>
              <a:t>陰天、濕度 </a:t>
            </a:r>
            <a:r>
              <a:rPr lang="en-US" altLang="zh-TW" dirty="0"/>
              <a:t>= 90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305C83-1E5A-43DA-AED6-9C2C765C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4640CB9-8FF7-7F5C-F6B2-EFC28A05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讓我們來寫個程式吧！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7919C4C-F59F-DF42-FA59-3065B33E0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9180" cy="4351338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w = int(input(“</a:t>
            </a:r>
            <a:r>
              <a:rPr lang="zh-TW" altLang="en-US" sz="1800" dirty="0">
                <a:solidFill>
                  <a:srgbClr val="0000FF"/>
                </a:solidFill>
              </a:rPr>
              <a:t>晴天：</a:t>
            </a:r>
            <a:r>
              <a:rPr lang="en-US" altLang="zh-TW" sz="1800" dirty="0">
                <a:solidFill>
                  <a:srgbClr val="0000FF"/>
                </a:solidFill>
              </a:rPr>
              <a:t>1</a:t>
            </a:r>
            <a:r>
              <a:rPr lang="zh-TW" altLang="en-US" sz="1800" dirty="0">
                <a:solidFill>
                  <a:srgbClr val="0000FF"/>
                </a:solidFill>
              </a:rPr>
              <a:t>，雨天：</a:t>
            </a:r>
            <a:r>
              <a:rPr lang="en-US" altLang="zh-TW" sz="1800" dirty="0">
                <a:solidFill>
                  <a:srgbClr val="0000FF"/>
                </a:solidFill>
              </a:rPr>
              <a:t>2</a:t>
            </a:r>
            <a:r>
              <a:rPr lang="zh-TW" altLang="en-US" sz="1800" dirty="0">
                <a:solidFill>
                  <a:srgbClr val="0000FF"/>
                </a:solidFill>
              </a:rPr>
              <a:t>，陰天：</a:t>
            </a:r>
            <a:r>
              <a:rPr lang="en-US" altLang="zh-TW" sz="1800" dirty="0">
                <a:solidFill>
                  <a:srgbClr val="0000FF"/>
                </a:solidFill>
              </a:rPr>
              <a:t>3 = ”))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h = float(input(“</a:t>
            </a:r>
            <a:r>
              <a:rPr lang="zh-TW" altLang="en-US" sz="1800" dirty="0">
                <a:solidFill>
                  <a:srgbClr val="0000FF"/>
                </a:solidFill>
              </a:rPr>
              <a:t>濕度：</a:t>
            </a:r>
            <a:r>
              <a:rPr lang="en-US" altLang="zh-TW" sz="1800" dirty="0">
                <a:solidFill>
                  <a:srgbClr val="0000FF"/>
                </a:solidFill>
              </a:rPr>
              <a:t>”))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if (w==2):</a:t>
            </a:r>
          </a:p>
          <a:p>
            <a:pPr marL="4572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一定要帶雨傘出門喔</a:t>
            </a:r>
            <a:r>
              <a:rPr lang="en-US" altLang="zh-TW" sz="1800" dirty="0">
                <a:solidFill>
                  <a:srgbClr val="0000FF"/>
                </a:solidFill>
              </a:rPr>
              <a:t>\n”)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else:</a:t>
            </a:r>
          </a:p>
          <a:p>
            <a:pPr marL="4572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if (w==1)</a:t>
            </a:r>
          </a:p>
          <a:p>
            <a:pPr marL="914400" lvl="2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print(“</a:t>
            </a:r>
            <a:r>
              <a:rPr lang="zh-TW" altLang="en-US" dirty="0">
                <a:solidFill>
                  <a:srgbClr val="0000FF"/>
                </a:solidFill>
              </a:rPr>
              <a:t>輕輕鬆鬆出門，不要帶雨傘</a:t>
            </a:r>
            <a:r>
              <a:rPr lang="en-US" altLang="zh-TW" dirty="0">
                <a:solidFill>
                  <a:srgbClr val="0000FF"/>
                </a:solidFill>
              </a:rPr>
              <a:t>\n”)</a:t>
            </a:r>
          </a:p>
          <a:p>
            <a:pPr marL="4572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else:</a:t>
            </a:r>
          </a:p>
          <a:p>
            <a:pPr marL="914400" lvl="2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if (w==3 and h &gt;= 75)</a:t>
            </a:r>
          </a:p>
          <a:p>
            <a:pPr marL="1371600" lvl="3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最好要帶雨傘出門喔</a:t>
            </a:r>
            <a:r>
              <a:rPr lang="en-US" altLang="zh-TW" sz="1800" dirty="0">
                <a:solidFill>
                  <a:srgbClr val="0000FF"/>
                </a:solidFill>
              </a:rPr>
              <a:t>\n”)</a:t>
            </a:r>
          </a:p>
          <a:p>
            <a:pPr marL="914400" lvl="2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else:</a:t>
            </a:r>
          </a:p>
          <a:p>
            <a:pPr marL="1371600" lvl="3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帶不帶雨傘隨便你</a:t>
            </a:r>
            <a:r>
              <a:rPr lang="en-US" altLang="zh-TW" sz="1800" dirty="0">
                <a:solidFill>
                  <a:srgbClr val="0000FF"/>
                </a:solidFill>
              </a:rPr>
              <a:t>\n”)</a:t>
            </a:r>
          </a:p>
          <a:p>
            <a:pPr marL="914400" lvl="2" indent="0">
              <a:buNone/>
            </a:pPr>
            <a:endParaRPr lang="en-US" altLang="zh-TW" dirty="0">
              <a:solidFill>
                <a:srgbClr val="0000FF"/>
              </a:solidFill>
            </a:endParaRPr>
          </a:p>
          <a:p>
            <a:pPr marL="914400" lvl="2" indent="0">
              <a:buNone/>
            </a:pP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8082F4-4080-440D-91A0-34A1D590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6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If … </a:t>
            </a:r>
            <a:r>
              <a:rPr lang="en-US" altLang="zh-TW" dirty="0" err="1"/>
              <a:t>elif</a:t>
            </a:r>
            <a:r>
              <a:rPr lang="en-US" altLang="zh-TW" dirty="0"/>
              <a:t> … else </a:t>
            </a:r>
            <a:r>
              <a:rPr lang="zh-TW" altLang="en-US" dirty="0"/>
              <a:t>結構</a:t>
            </a:r>
            <a:endParaRPr lang="en-US" altLang="zh-TW" dirty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TW" sz="2200" dirty="0"/>
              <a:t> </a:t>
            </a:r>
            <a:r>
              <a:rPr lang="zh-TW" altLang="en-US" sz="2200" dirty="0">
                <a:solidFill>
                  <a:srgbClr val="00B050"/>
                </a:solidFill>
              </a:rPr>
              <a:t>條件判斷 </a:t>
            </a:r>
            <a:r>
              <a:rPr lang="en-US" altLang="zh-TW" sz="2200" dirty="0">
                <a:solidFill>
                  <a:srgbClr val="00B050"/>
                </a:solidFill>
              </a:rPr>
              <a:t>1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1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elif</a:t>
            </a:r>
            <a:r>
              <a:rPr lang="en-US" altLang="zh-TW" sz="2200" dirty="0"/>
              <a:t> </a:t>
            </a:r>
            <a:r>
              <a:rPr lang="zh-TW" altLang="en-US" sz="2200" dirty="0">
                <a:solidFill>
                  <a:srgbClr val="00B050"/>
                </a:solidFill>
              </a:rPr>
              <a:t>條件判斷</a:t>
            </a:r>
            <a:r>
              <a:rPr lang="en-US" altLang="zh-TW" sz="2200" dirty="0">
                <a:solidFill>
                  <a:srgbClr val="00B050"/>
                </a:solidFill>
              </a:rPr>
              <a:t>2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2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/>
              <a:t>…..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elif</a:t>
            </a:r>
            <a:r>
              <a:rPr lang="en-US" altLang="zh-TW" sz="2200" dirty="0"/>
              <a:t> </a:t>
            </a:r>
            <a:r>
              <a:rPr lang="zh-TW" altLang="en-US" sz="2200" dirty="0">
                <a:solidFill>
                  <a:srgbClr val="00B050"/>
                </a:solidFill>
              </a:rPr>
              <a:t>條件判斷 </a:t>
            </a:r>
            <a:r>
              <a:rPr lang="en-US" altLang="zh-TW" sz="2200" dirty="0">
                <a:solidFill>
                  <a:srgbClr val="00B050"/>
                </a:solidFill>
              </a:rPr>
              <a:t>n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n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n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程式區塊</a:t>
            </a:r>
            <a:r>
              <a:rPr lang="en-US" altLang="zh-TW" sz="2200" dirty="0"/>
              <a:t>n+1</a:t>
            </a:r>
          </a:p>
          <a:p>
            <a:pPr marL="228600" lvl="1">
              <a:spcBef>
                <a:spcPts val="1000"/>
              </a:spcBef>
            </a:pPr>
            <a:endParaRPr lang="en-US" altLang="zh-TW" sz="2400" dirty="0"/>
          </a:p>
          <a:p>
            <a:pPr marL="228600" lvl="1">
              <a:spcBef>
                <a:spcPts val="1000"/>
              </a:spcBef>
            </a:pP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C958AD-CCBC-436D-A033-CD847142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93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2496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 dirty="0">
                <a:solidFill>
                  <a:schemeClr val="bg1">
                    <a:lumMod val="95000"/>
                  </a:schemeClr>
                </a:solidFill>
              </a:rPr>
              <a:t>電腦是一個</a:t>
            </a:r>
            <a:r>
              <a:rPr lang="zh-TW" altLang="zh-TW" sz="5400" dirty="0">
                <a:solidFill>
                  <a:schemeClr val="bg1">
                    <a:lumMod val="95000"/>
                  </a:schemeClr>
                </a:solidFill>
              </a:rPr>
              <a:t>處理</a:t>
            </a:r>
            <a:r>
              <a:rPr lang="zh-TW" altLang="en-US" sz="5400" dirty="0">
                <a:solidFill>
                  <a:schemeClr val="bg1">
                    <a:lumMod val="95000"/>
                  </a:schemeClr>
                </a:solidFill>
              </a:rPr>
              <a:t>資料機器</a:t>
            </a:r>
            <a:endParaRPr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4" name="Google Shape;17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altLang="zh-TW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altLang="zh-TW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輸入 (Input)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儲存 (Output)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處理 (Processing)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輸出 (Output)</a:t>
            </a:r>
            <a:endParaRPr dirty="0"/>
          </a:p>
        </p:txBody>
      </p:sp>
      <p:sp>
        <p:nvSpPr>
          <p:cNvPr id="177" name="Google Shape;177;p10"/>
          <p:cNvSpPr/>
          <p:nvPr/>
        </p:nvSpPr>
        <p:spPr>
          <a:xfrm>
            <a:off x="5387546" y="2798805"/>
            <a:ext cx="1371600" cy="8402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</a:t>
            </a:r>
            <a:endParaRPr/>
          </a:p>
        </p:txBody>
      </p:sp>
      <p:pic>
        <p:nvPicPr>
          <p:cNvPr id="178" name="Google Shape;178;p10" descr="&lt;strong&gt;Programming&lt;/strong&gt; | Free Stock Photo | LibreSh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5647" y="2624437"/>
            <a:ext cx="1584713" cy="118899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79" name="Google Shape;179;p10"/>
          <p:cNvSpPr/>
          <p:nvPr/>
        </p:nvSpPr>
        <p:spPr>
          <a:xfrm>
            <a:off x="9191368" y="2792627"/>
            <a:ext cx="1371600" cy="8402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</a:t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7215647" y="4590535"/>
            <a:ext cx="1730645" cy="976184"/>
          </a:xfrm>
          <a:prstGeom prst="flowChartMagneticDisk">
            <a:avLst/>
          </a:prstGeom>
          <a:solidFill>
            <a:srgbClr val="92D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</a:t>
            </a:r>
            <a:endParaRPr/>
          </a:p>
        </p:txBody>
      </p:sp>
      <p:sp>
        <p:nvSpPr>
          <p:cNvPr id="181" name="Google Shape;181;p10"/>
          <p:cNvSpPr/>
          <p:nvPr/>
        </p:nvSpPr>
        <p:spPr>
          <a:xfrm>
            <a:off x="7793674" y="3948370"/>
            <a:ext cx="574589" cy="760434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7684837" y="3033583"/>
            <a:ext cx="646331" cy="369332"/>
          </a:xfrm>
          <a:prstGeom prst="rect">
            <a:avLst/>
          </a:prstGeom>
          <a:solidFill>
            <a:srgbClr val="FFFFFF">
              <a:alpha val="69019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B0F19A-C74B-47DF-8EEC-CC3D9BEF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成績評分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498" y="1899766"/>
            <a:ext cx="10515600" cy="4351338"/>
          </a:xfrm>
        </p:spPr>
        <p:txBody>
          <a:bodyPr/>
          <a:lstStyle/>
          <a:p>
            <a:r>
              <a:rPr lang="en-US" altLang="zh-TW" dirty="0"/>
              <a:t>90</a:t>
            </a:r>
            <a:r>
              <a:rPr lang="zh-TW" altLang="en-US" dirty="0"/>
              <a:t>分以上：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(score &gt;=90)</a:t>
            </a:r>
          </a:p>
          <a:p>
            <a:r>
              <a:rPr lang="en-US" altLang="zh-TW" dirty="0"/>
              <a:t>75~90</a:t>
            </a:r>
            <a:r>
              <a:rPr lang="zh-TW" altLang="en-US" dirty="0"/>
              <a:t>分：</a:t>
            </a:r>
            <a:r>
              <a:rPr lang="en-US" altLang="zh-TW" dirty="0"/>
              <a:t>B (score &gt;=75 and score &lt; 90)</a:t>
            </a:r>
          </a:p>
          <a:p>
            <a:r>
              <a:rPr lang="en-US" altLang="zh-TW" dirty="0"/>
              <a:t>60~74</a:t>
            </a:r>
            <a:r>
              <a:rPr lang="zh-TW" altLang="en-US" dirty="0"/>
              <a:t>分：</a:t>
            </a:r>
            <a:r>
              <a:rPr lang="en-US" altLang="zh-TW" dirty="0"/>
              <a:t>C (score &gt;=60 and score &lt;= 74)</a:t>
            </a:r>
          </a:p>
          <a:p>
            <a:r>
              <a:rPr lang="en-US" altLang="zh-TW" dirty="0"/>
              <a:t>60</a:t>
            </a:r>
            <a:r>
              <a:rPr lang="zh-TW" altLang="en-US" dirty="0"/>
              <a:t>分以下：</a:t>
            </a:r>
            <a:r>
              <a:rPr lang="en-US" altLang="zh-TW" dirty="0"/>
              <a:t>D (score &lt; 60)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97"/>
          <a:stretch/>
        </p:blipFill>
        <p:spPr>
          <a:xfrm>
            <a:off x="6203092" y="1591834"/>
            <a:ext cx="5591824" cy="288131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98F6CF-72A4-4B66-8D4A-AE6DB5E6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5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</a:t>
            </a:r>
            <a:r>
              <a:rPr lang="en-US" altLang="zh-TW" dirty="0"/>
              <a:t>BMI</a:t>
            </a:r>
            <a:r>
              <a:rPr lang="zh-TW" altLang="en-US" dirty="0"/>
              <a:t>，並印出分類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輸入身高、體重 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input)</a:t>
            </a:r>
          </a:p>
          <a:p>
            <a:r>
              <a:rPr lang="zh-TW" altLang="en-US" dirty="0"/>
              <a:t>計算</a:t>
            </a:r>
            <a:r>
              <a:rPr lang="en-US" altLang="zh-TW" dirty="0"/>
              <a:t>BMI</a:t>
            </a:r>
            <a:r>
              <a:rPr lang="zh-TW" altLang="en-US" dirty="0"/>
              <a:t>值</a:t>
            </a:r>
            <a:r>
              <a:rPr lang="en-US" altLang="zh-TW" dirty="0"/>
              <a:t>:    </a:t>
            </a:r>
            <a:r>
              <a:rPr lang="en-US" altLang="zh-TW" dirty="0">
                <a:solidFill>
                  <a:srgbClr val="0000FF"/>
                </a:solidFill>
              </a:rPr>
              <a:t>BMI = </a:t>
            </a:r>
            <a:r>
              <a:rPr lang="zh-TW" altLang="en-US" dirty="0">
                <a:solidFill>
                  <a:srgbClr val="0000FF"/>
                </a:solidFill>
              </a:rPr>
              <a:t>體重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公斤</a:t>
            </a:r>
            <a:r>
              <a:rPr lang="en-US" altLang="zh-TW" dirty="0">
                <a:solidFill>
                  <a:srgbClr val="0000FF"/>
                </a:solidFill>
              </a:rPr>
              <a:t>) / </a:t>
            </a:r>
            <a:r>
              <a:rPr lang="zh-TW" altLang="en-US" dirty="0">
                <a:solidFill>
                  <a:srgbClr val="0000FF"/>
                </a:solidFill>
              </a:rPr>
              <a:t>身高</a:t>
            </a:r>
            <a:r>
              <a:rPr lang="en-US" altLang="zh-TW" baseline="30000" dirty="0">
                <a:solidFill>
                  <a:srgbClr val="0000FF"/>
                </a:solidFill>
              </a:rPr>
              <a:t>2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公尺</a:t>
            </a:r>
            <a:r>
              <a:rPr lang="en-US" altLang="zh-TW" baseline="30000" dirty="0">
                <a:solidFill>
                  <a:srgbClr val="0000FF"/>
                </a:solidFill>
              </a:rPr>
              <a:t>2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</a:p>
          <a:p>
            <a:r>
              <a:rPr lang="zh-TW" altLang="en-US" dirty="0"/>
              <a:t>依下列規則印出</a:t>
            </a:r>
            <a:r>
              <a:rPr lang="en-US" altLang="zh-TW" dirty="0"/>
              <a:t>BMI</a:t>
            </a:r>
            <a:r>
              <a:rPr lang="zh-TW" altLang="en-US" dirty="0"/>
              <a:t>分類，例如 </a:t>
            </a:r>
            <a:r>
              <a:rPr lang="en-US" altLang="zh-TW" dirty="0" err="1"/>
              <a:t>bmi</a:t>
            </a:r>
            <a:r>
              <a:rPr lang="en-US" altLang="zh-TW" dirty="0"/>
              <a:t>=20 </a:t>
            </a:r>
            <a:r>
              <a:rPr lang="zh-TW" altLang="en-US" dirty="0"/>
              <a:t>印出「正常範圍」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84865" y="348758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005301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600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身體質量指數</a:t>
                      </a:r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(BMI)</a:t>
                      </a:r>
                      <a:r>
                        <a:rPr lang="zh-TW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(kg/m2)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分類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24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BMI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&lt;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18.5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體重過輕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61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18.5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&lt;= BMI &lt; 24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正常範圍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9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24 &lt;= BMI &lt; 27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過重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27 &lt;= BMI &lt; 30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輕度肥胖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804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30 &lt;= BMI &lt; 35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中度肥胖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BMI &gt;= 35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重度肥胖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58916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112A4C-5D2F-4B09-85DF-77ED73D5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56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依據</a:t>
            </a:r>
            <a:r>
              <a:rPr lang="en-US" altLang="zh-TW" dirty="0"/>
              <a:t>BMI</a:t>
            </a:r>
            <a:r>
              <a:rPr lang="zh-TW" altLang="en-US" dirty="0"/>
              <a:t>值做健康分類建議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已知 </a:t>
            </a:r>
            <a:r>
              <a:rPr lang="en-US" altLang="zh-TW" dirty="0"/>
              <a:t>BMI</a:t>
            </a:r>
            <a:r>
              <a:rPr lang="zh-TW" altLang="en-US" dirty="0"/>
              <a:t>值</a:t>
            </a:r>
            <a:endParaRPr lang="en-US" altLang="zh-TW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/>
              <a:t>if </a:t>
            </a:r>
            <a:r>
              <a:rPr lang="en-US" altLang="zh-TW" dirty="0" err="1"/>
              <a:t>bmi</a:t>
            </a:r>
            <a:r>
              <a:rPr lang="en-US" altLang="zh-TW" dirty="0"/>
              <a:t> &lt; 18.5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體重過輕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24 and </a:t>
            </a:r>
            <a:r>
              <a:rPr lang="en-US" altLang="zh-TW" dirty="0" err="1"/>
              <a:t>bmi</a:t>
            </a:r>
            <a:r>
              <a:rPr lang="en-US" altLang="zh-TW" dirty="0"/>
              <a:t> &gt;= 18.5: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體重正常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27 and </a:t>
            </a:r>
            <a:r>
              <a:rPr lang="en-US" altLang="zh-TW" dirty="0" err="1"/>
              <a:t>bmi</a:t>
            </a:r>
            <a:r>
              <a:rPr lang="en-US" altLang="zh-TW" dirty="0"/>
              <a:t> &gt;= 24: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體重過重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30 and </a:t>
            </a:r>
            <a:r>
              <a:rPr lang="en-US" altLang="zh-TW" dirty="0" err="1"/>
              <a:t>bmi</a:t>
            </a:r>
            <a:r>
              <a:rPr lang="en-US" altLang="zh-TW" dirty="0"/>
              <a:t> &gt;= 27: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輕度肥胖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35 and </a:t>
            </a:r>
            <a:r>
              <a:rPr lang="en-US" altLang="zh-TW" dirty="0" err="1"/>
              <a:t>bmi</a:t>
            </a:r>
            <a:r>
              <a:rPr lang="en-US" altLang="zh-TW" dirty="0"/>
              <a:t> &gt;= 30: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中度肥胖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/>
              <a:t>else: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重度肥胖</a:t>
            </a:r>
            <a:r>
              <a:rPr lang="en-US" altLang="zh-TW" dirty="0"/>
              <a:t>”)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260B7D-0DEE-4B9B-BE0B-0360155A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84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8887D-AD78-4570-ABAD-E4C4A1D6D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格式化列印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CE76D-17BB-49D9-B207-9A76F2C84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/>
              <a:t>Python </a:t>
            </a:r>
            <a:r>
              <a:rPr lang="zh-TW" altLang="en-US"/>
              <a:t>允許以特定格式字串來列印結果</a:t>
            </a:r>
            <a:endParaRPr lang="en-US" altLang="zh-TW"/>
          </a:p>
          <a:p>
            <a:pPr lvl="1"/>
            <a:r>
              <a:rPr lang="en-US" altLang="zh-TW"/>
              <a:t>print(f“I am {“</a:t>
            </a:r>
            <a:r>
              <a:rPr lang="zh-TW" altLang="en-US"/>
              <a:t>鍾健雄</a:t>
            </a:r>
            <a:r>
              <a:rPr lang="en-US" altLang="zh-TW"/>
              <a:t>”}, and I am {55} years old”)</a:t>
            </a:r>
          </a:p>
          <a:p>
            <a:r>
              <a:rPr lang="en-US" altLang="zh-TW"/>
              <a:t>{…} </a:t>
            </a:r>
            <a:r>
              <a:rPr lang="zh-TW" altLang="en-US"/>
              <a:t>稱為 「</a:t>
            </a:r>
            <a:r>
              <a:rPr lang="en-US" altLang="zh-TW"/>
              <a:t>hold place</a:t>
            </a:r>
            <a:r>
              <a:rPr lang="zh-TW" altLang="en-US"/>
              <a:t>」可以嵌入要印出的資料</a:t>
            </a:r>
            <a:r>
              <a:rPr lang="en-US" altLang="zh-TW"/>
              <a:t>(</a:t>
            </a:r>
            <a:r>
              <a:rPr lang="zh-TW" altLang="en-US"/>
              <a:t>常數、變數、運算式</a:t>
            </a:r>
            <a:r>
              <a:rPr lang="en-US" altLang="zh-TW"/>
              <a:t>)</a:t>
            </a:r>
            <a:r>
              <a:rPr lang="zh-TW" altLang="en-US"/>
              <a:t>，如</a:t>
            </a:r>
            <a:r>
              <a:rPr lang="en-US" altLang="zh-TW"/>
              <a:t>”</a:t>
            </a:r>
            <a:r>
              <a:rPr lang="zh-TW" altLang="en-US"/>
              <a:t>鍾健雄</a:t>
            </a:r>
            <a:r>
              <a:rPr lang="en-US" altLang="zh-TW"/>
              <a:t>”</a:t>
            </a:r>
            <a:r>
              <a:rPr lang="zh-TW" altLang="en-US"/>
              <a:t>及 </a:t>
            </a:r>
            <a:r>
              <a:rPr lang="en-US" altLang="zh-TW"/>
              <a:t>55…</a:t>
            </a:r>
            <a:r>
              <a:rPr lang="zh-TW" altLang="en-US"/>
              <a:t>等。同時也可以制定列印特性，例如列印長度、小數點位數、正負號、左右中對齊</a:t>
            </a:r>
            <a:r>
              <a:rPr lang="en-US" altLang="zh-TW"/>
              <a:t>…</a:t>
            </a:r>
          </a:p>
          <a:p>
            <a:pPr lvl="1"/>
            <a:r>
              <a:rPr lang="en-US" altLang="zh-TW"/>
              <a:t>quantity</a:t>
            </a:r>
            <a:r>
              <a:rPr lang="zh-TW" altLang="en-US"/>
              <a:t> </a:t>
            </a:r>
            <a:r>
              <a:rPr lang="en-US" altLang="zh-TW"/>
              <a:t>=</a:t>
            </a:r>
            <a:r>
              <a:rPr lang="zh-TW" altLang="en-US"/>
              <a:t> </a:t>
            </a:r>
            <a:r>
              <a:rPr lang="en-US" altLang="zh-TW"/>
              <a:t>6</a:t>
            </a:r>
          </a:p>
          <a:p>
            <a:pPr lvl="1"/>
            <a:r>
              <a:rPr lang="en-US" altLang="zh-TW"/>
              <a:t>item</a:t>
            </a:r>
            <a:r>
              <a:rPr lang="zh-TW" altLang="en-US"/>
              <a:t> </a:t>
            </a:r>
            <a:r>
              <a:rPr lang="en-US" altLang="zh-TW"/>
              <a:t>=</a:t>
            </a:r>
            <a:r>
              <a:rPr lang="zh-TW" altLang="en-US"/>
              <a:t> </a:t>
            </a:r>
            <a:r>
              <a:rPr lang="en-US" altLang="zh-TW"/>
              <a:t>“apple”</a:t>
            </a:r>
          </a:p>
          <a:p>
            <a:pPr lvl="1"/>
            <a:r>
              <a:rPr lang="en-US" altLang="zh-TW"/>
              <a:t>unit_price</a:t>
            </a:r>
            <a:r>
              <a:rPr lang="zh-TW" altLang="en-US"/>
              <a:t> </a:t>
            </a:r>
            <a:r>
              <a:rPr lang="en-US" altLang="zh-TW"/>
              <a:t>=</a:t>
            </a:r>
            <a:r>
              <a:rPr lang="zh-TW" altLang="en-US"/>
              <a:t> </a:t>
            </a:r>
            <a:r>
              <a:rPr lang="en-US" altLang="zh-TW"/>
              <a:t>17</a:t>
            </a:r>
            <a:r>
              <a:rPr lang="zh-TW" altLang="en-US"/>
              <a:t> </a:t>
            </a:r>
            <a:endParaRPr lang="en-US" altLang="zh-TW"/>
          </a:p>
          <a:p>
            <a:pPr lvl="1"/>
            <a:r>
              <a:rPr lang="en-US" altLang="zh-TW"/>
              <a:t>print(f”{quantity}</a:t>
            </a:r>
            <a:r>
              <a:rPr lang="zh-TW" altLang="en-US"/>
              <a:t> </a:t>
            </a:r>
            <a:r>
              <a:rPr lang="en-US" altLang="zh-TW"/>
              <a:t>{item}</a:t>
            </a:r>
            <a:r>
              <a:rPr lang="zh-TW" altLang="en-US"/>
              <a:t> </a:t>
            </a:r>
            <a:r>
              <a:rPr lang="en-US" altLang="zh-TW"/>
              <a:t>cost</a:t>
            </a:r>
            <a:r>
              <a:rPr lang="zh-TW" altLang="en-US"/>
              <a:t> </a:t>
            </a:r>
            <a:r>
              <a:rPr lang="en-US" altLang="zh-TW"/>
              <a:t>${quantity</a:t>
            </a:r>
            <a:r>
              <a:rPr lang="zh-TW" altLang="en-US"/>
              <a:t>*</a:t>
            </a:r>
            <a:r>
              <a:rPr lang="en-US" altLang="zh-TW"/>
              <a:t>unit_price})</a:t>
            </a:r>
          </a:p>
          <a:p>
            <a:pPr lvl="1"/>
            <a:r>
              <a:rPr lang="en-US" altLang="zh-TW"/>
              <a:t>print(f"{quantity} {item} cost {quantity*unit_price: .2f}")</a:t>
            </a:r>
          </a:p>
          <a:p>
            <a:pPr lvl="1"/>
            <a:r>
              <a:rPr lang="en-US" altLang="zh-TW"/>
              <a:t>print(f"{quantity} {item} cost {quantity*unit_price:10.2f}")</a:t>
            </a:r>
          </a:p>
          <a:p>
            <a:pPr lvl="1"/>
            <a:r>
              <a:rPr lang="en-US" altLang="zh-TW"/>
              <a:t>print(f"{quantity} {item} cost {quantity*unit_price:&gt;10.2f}")</a:t>
            </a:r>
          </a:p>
          <a:p>
            <a:pPr lvl="1"/>
            <a:r>
              <a:rPr lang="en-US" altLang="zh-TW"/>
              <a:t>print(f"{quantity} {item} cost {quantity*unit_price:&lt;10.2f}")</a:t>
            </a:r>
          </a:p>
          <a:p>
            <a:pPr lvl="1"/>
            <a:r>
              <a:rPr lang="en-US" altLang="zh-TW"/>
              <a:t>print(f"{quantity} {item} cost {quantity*unit_price:^10.2f}")</a:t>
            </a:r>
          </a:p>
          <a:p>
            <a:pPr lvl="1"/>
            <a:r>
              <a:rPr lang="en-US" altLang="zh-TW"/>
              <a:t>print(f"{quantity} {item} cost {quantity*unit_price:010.2f}")</a:t>
            </a:r>
          </a:p>
          <a:p>
            <a:pPr lvl="1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8A45AB-15BD-4C02-BA8C-44EAE8947529}"/>
              </a:ext>
            </a:extLst>
          </p:cNvPr>
          <p:cNvSpPr txBox="1"/>
          <p:nvPr/>
        </p:nvSpPr>
        <p:spPr>
          <a:xfrm>
            <a:off x="8445500" y="3200400"/>
            <a:ext cx="3411831" cy="286232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/>
              <a:t>quantity = 6</a:t>
            </a:r>
          </a:p>
          <a:p>
            <a:r>
              <a:rPr lang="en-US" altLang="zh-TW"/>
              <a:t>item = "apple"</a:t>
            </a:r>
          </a:p>
          <a:p>
            <a:r>
              <a:rPr lang="en-US" altLang="zh-TW"/>
              <a:t>unit_price = 17.2345</a:t>
            </a:r>
          </a:p>
          <a:p>
            <a:r>
              <a:rPr lang="en-US" altLang="zh-TW"/>
              <a:t>6 apple cost 103.40700000000001</a:t>
            </a:r>
          </a:p>
          <a:p>
            <a:r>
              <a:rPr lang="en-US" altLang="zh-TW"/>
              <a:t>6 apple cost 103.41</a:t>
            </a:r>
          </a:p>
          <a:p>
            <a:r>
              <a:rPr lang="en-US" altLang="zh-TW"/>
              <a:t>6 apple cost     103.41</a:t>
            </a:r>
          </a:p>
          <a:p>
            <a:r>
              <a:rPr lang="en-US" altLang="zh-TW"/>
              <a:t>6 apple cost     103.41</a:t>
            </a:r>
          </a:p>
          <a:p>
            <a:r>
              <a:rPr lang="en-US" altLang="zh-TW"/>
              <a:t>6 apple cost 103.41</a:t>
            </a:r>
          </a:p>
          <a:p>
            <a:r>
              <a:rPr lang="en-US" altLang="zh-TW"/>
              <a:t>6 apple cost   103.41</a:t>
            </a:r>
          </a:p>
          <a:p>
            <a:r>
              <a:rPr lang="en-US" altLang="zh-TW"/>
              <a:t>6 apple cost 0000103.41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03E95-8D7E-4223-A888-AF051A59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8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478195-BDFB-43C7-8BA3-5EB8C3D9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字串資料格式定義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C9610231-C5C8-49DE-98C0-566C4C419C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00" y="1766094"/>
          <a:ext cx="6096000" cy="4541520"/>
        </p:xfrm>
        <a:graphic>
          <a:graphicData uri="http://schemas.openxmlformats.org/drawingml/2006/table">
            <a:tbl>
              <a:tblPr/>
              <a:tblGrid>
                <a:gridCol w="1111710">
                  <a:extLst>
                    <a:ext uri="{9D8B030D-6E8A-4147-A177-3AD203B41FA5}">
                      <a16:colId xmlns:a16="http://schemas.microsoft.com/office/drawing/2014/main" val="141845467"/>
                    </a:ext>
                  </a:extLst>
                </a:gridCol>
                <a:gridCol w="4984290">
                  <a:extLst>
                    <a:ext uri="{9D8B030D-6E8A-4147-A177-3AD203B41FA5}">
                      <a16:colId xmlns:a16="http://schemas.microsoft.com/office/drawing/2014/main" val="12812745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語法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功能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968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 </a:t>
                      </a:r>
                      <a:r>
                        <a:rPr 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str </a:t>
                      </a:r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的形式輸出文字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98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:f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以浮點數形式輸出數字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42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:d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以十進位形式輸出數字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67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:b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以二進位形式輸出數字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2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:o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以八進位形式輸出數字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215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:x, :X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以十六進位形式輸出數字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4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:e, :E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以科學記號形式輸出數字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48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effectLst/>
                        </a:rPr>
                        <a:t>:%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以百分比形式輸出數字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160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:c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以字元形式輸出（</a:t>
                      </a:r>
                      <a:r>
                        <a:rPr 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ASCII）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490123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6C7F4F-BB6A-4BC8-9C2B-9B2D2437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6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26248-0CC8-4956-AA22-7F26BEAE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#2 : </a:t>
            </a:r>
            <a:r>
              <a:rPr lang="zh-TW" altLang="en-US"/>
              <a:t>計算 </a:t>
            </a:r>
            <a:r>
              <a:rPr lang="en-US" altLang="zh-TW"/>
              <a:t>bmi </a:t>
            </a:r>
            <a:r>
              <a:rPr lang="zh-TW" altLang="en-US"/>
              <a:t>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256C33-D2AE-4C06-AB76-3599ECC8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世界衛生組織建議以身體質量指數（</a:t>
            </a:r>
            <a:r>
              <a:rPr lang="en-US" altLang="zh-TW"/>
              <a:t>Body Mass Index, BMI</a:t>
            </a:r>
            <a:r>
              <a:rPr lang="zh-TW" altLang="en-US"/>
              <a:t>）來衡量肥胖程度。</a:t>
            </a:r>
            <a:r>
              <a:rPr lang="en-US" altLang="zh-TW"/>
              <a:t>BMI</a:t>
            </a:r>
            <a:r>
              <a:rPr lang="zh-TW" altLang="en-US"/>
              <a:t>計算的算法是「體重</a:t>
            </a:r>
            <a:r>
              <a:rPr lang="en-US" altLang="zh-TW"/>
              <a:t>(</a:t>
            </a:r>
            <a:r>
              <a:rPr lang="zh-TW" altLang="en-US"/>
              <a:t>公斤</a:t>
            </a:r>
            <a:r>
              <a:rPr lang="en-US" altLang="zh-TW"/>
              <a:t>)/ </a:t>
            </a:r>
            <a:r>
              <a:rPr lang="zh-TW" altLang="en-US"/>
              <a:t>身高</a:t>
            </a:r>
            <a:r>
              <a:rPr lang="en-US" altLang="zh-TW"/>
              <a:t>2(</a:t>
            </a:r>
            <a:r>
              <a:rPr lang="zh-TW" altLang="en-US"/>
              <a:t>公尺</a:t>
            </a:r>
            <a:r>
              <a:rPr lang="en-US" altLang="zh-TW"/>
              <a:t>)2</a:t>
            </a:r>
            <a:r>
              <a:rPr lang="zh-TW" altLang="en-US"/>
              <a:t>」</a:t>
            </a:r>
            <a:endParaRPr lang="en-US" altLang="zh-TW"/>
          </a:p>
          <a:p>
            <a:r>
              <a:rPr lang="en-US" altLang="zh-TW"/>
              <a:t>BMI</a:t>
            </a:r>
            <a:r>
              <a:rPr lang="zh-TW" altLang="en-US"/>
              <a:t>標準（男女通用）</a:t>
            </a:r>
            <a:r>
              <a:rPr lang="en-US" altLang="zh-TW"/>
              <a:t>/BMI</a:t>
            </a:r>
            <a:r>
              <a:rPr lang="zh-TW" altLang="en-US"/>
              <a:t>理想範圍</a:t>
            </a:r>
            <a:endParaRPr lang="en-US" altLang="zh-TW"/>
          </a:p>
          <a:p>
            <a:pPr lvl="1"/>
            <a:r>
              <a:rPr lang="en-US" altLang="zh-TW"/>
              <a:t>Bmi &lt; 18.5 (</a:t>
            </a:r>
            <a:r>
              <a:rPr lang="zh-TW" altLang="en-US"/>
              <a:t>體重過輕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18.5 </a:t>
            </a:r>
            <a:r>
              <a:rPr lang="en-US" altLang="zh-TW">
                <a:sym typeface="Symbol" panose="05050102010706020507" pitchFamily="18" charset="2"/>
              </a:rPr>
              <a:t></a:t>
            </a:r>
            <a:r>
              <a:rPr lang="en-US" altLang="zh-TW"/>
              <a:t> bmi &lt; 24 (</a:t>
            </a:r>
            <a:r>
              <a:rPr lang="zh-TW" altLang="en-US"/>
              <a:t>體重正常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24 </a:t>
            </a:r>
            <a:r>
              <a:rPr lang="en-US" altLang="zh-TW">
                <a:sym typeface="Symbol" panose="05050102010706020507" pitchFamily="18" charset="2"/>
              </a:rPr>
              <a:t></a:t>
            </a:r>
            <a:r>
              <a:rPr lang="en-US" altLang="zh-TW"/>
              <a:t> bmi &lt; 27 (</a:t>
            </a:r>
            <a:r>
              <a:rPr lang="zh-TW" altLang="en-US"/>
              <a:t>體重過重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Bmi </a:t>
            </a:r>
            <a:r>
              <a:rPr lang="en-US" altLang="zh-TW">
                <a:sym typeface="Symbol" panose="05050102010706020507" pitchFamily="18" charset="2"/>
              </a:rPr>
              <a:t></a:t>
            </a:r>
            <a:r>
              <a:rPr lang="en-US" altLang="zh-TW"/>
              <a:t> 27 (</a:t>
            </a:r>
            <a:r>
              <a:rPr lang="zh-TW" altLang="en-US"/>
              <a:t>體重肥胖</a:t>
            </a:r>
            <a:r>
              <a:rPr lang="en-US" altLang="zh-TW"/>
              <a:t>)</a:t>
            </a:r>
          </a:p>
          <a:p>
            <a:r>
              <a:rPr lang="zh-TW" altLang="en-US"/>
              <a:t>請撰寫一個 </a:t>
            </a:r>
            <a:r>
              <a:rPr lang="en-US" altLang="zh-TW"/>
              <a:t>python </a:t>
            </a:r>
            <a:r>
              <a:rPr lang="zh-TW" altLang="en-US"/>
              <a:t>程式，可由鍵盤輸入姓名、體重</a:t>
            </a:r>
            <a:r>
              <a:rPr lang="en-US" altLang="zh-TW"/>
              <a:t>(</a:t>
            </a:r>
            <a:r>
              <a:rPr lang="zh-TW" altLang="en-US"/>
              <a:t>公斤</a:t>
            </a:r>
            <a:r>
              <a:rPr lang="en-US" altLang="zh-TW"/>
              <a:t>)</a:t>
            </a:r>
            <a:r>
              <a:rPr lang="zh-TW" altLang="en-US"/>
              <a:t>、身高</a:t>
            </a:r>
            <a:r>
              <a:rPr lang="en-US" altLang="zh-TW"/>
              <a:t>(</a:t>
            </a:r>
            <a:r>
              <a:rPr lang="zh-TW" altLang="en-US"/>
              <a:t>公分</a:t>
            </a:r>
            <a:r>
              <a:rPr lang="en-US" altLang="zh-TW"/>
              <a:t>)</a:t>
            </a:r>
            <a:r>
              <a:rPr lang="zh-TW" altLang="en-US"/>
              <a:t>，計算 </a:t>
            </a:r>
            <a:r>
              <a:rPr lang="en-US" altLang="zh-TW"/>
              <a:t>BMI </a:t>
            </a:r>
            <a:r>
              <a:rPr lang="zh-TW" altLang="en-US"/>
              <a:t>值，並依據 </a:t>
            </a:r>
            <a:r>
              <a:rPr lang="en-US" altLang="zh-TW"/>
              <a:t>BMI</a:t>
            </a:r>
            <a:r>
              <a:rPr lang="zh-TW" altLang="en-US"/>
              <a:t>標準提供體重分類參考，輸出格式</a:t>
            </a:r>
            <a:endParaRPr lang="en-US" altLang="zh-TW"/>
          </a:p>
          <a:p>
            <a:r>
              <a:rPr lang="en-US" altLang="zh-TW"/>
              <a:t>[</a:t>
            </a:r>
            <a:r>
              <a:rPr lang="zh-TW" altLang="en-US"/>
              <a:t>姓名</a:t>
            </a:r>
            <a:r>
              <a:rPr lang="en-US" altLang="zh-TW"/>
              <a:t>]</a:t>
            </a:r>
            <a:r>
              <a:rPr lang="zh-TW" altLang="en-US"/>
              <a:t> </a:t>
            </a:r>
            <a:r>
              <a:rPr lang="en-US" altLang="zh-TW"/>
              <a:t>[</a:t>
            </a:r>
            <a:r>
              <a:rPr lang="zh-TW" altLang="en-US"/>
              <a:t>身高</a:t>
            </a:r>
            <a:r>
              <a:rPr lang="en-US" altLang="zh-TW"/>
              <a:t>]</a:t>
            </a:r>
            <a:r>
              <a:rPr lang="zh-TW" altLang="en-US"/>
              <a:t>公分 </a:t>
            </a:r>
            <a:r>
              <a:rPr lang="en-US" altLang="zh-TW"/>
              <a:t>[</a:t>
            </a:r>
            <a:r>
              <a:rPr lang="zh-TW" altLang="en-US"/>
              <a:t>體重</a:t>
            </a:r>
            <a:r>
              <a:rPr lang="en-US" altLang="zh-TW"/>
              <a:t>]</a:t>
            </a:r>
            <a:r>
              <a:rPr lang="zh-TW" altLang="en-US"/>
              <a:t>公斤 </a:t>
            </a:r>
            <a:r>
              <a:rPr lang="en-US" altLang="zh-TW"/>
              <a:t>[BMI</a:t>
            </a:r>
            <a:r>
              <a:rPr lang="zh-TW" altLang="en-US"/>
              <a:t>值</a:t>
            </a:r>
            <a:r>
              <a:rPr lang="en-US" altLang="zh-TW"/>
              <a:t>]</a:t>
            </a:r>
            <a:r>
              <a:rPr lang="zh-TW" altLang="en-US"/>
              <a:t> </a:t>
            </a:r>
            <a:r>
              <a:rPr lang="en-US" altLang="zh-TW"/>
              <a:t>[</a:t>
            </a:r>
            <a:r>
              <a:rPr lang="zh-TW" altLang="en-US"/>
              <a:t>體重判定</a:t>
            </a:r>
            <a:r>
              <a:rPr lang="en-US" altLang="zh-TW"/>
              <a:t>]</a:t>
            </a:r>
          </a:p>
          <a:p>
            <a:pPr lvl="1"/>
            <a:r>
              <a:rPr lang="zh-TW" altLang="en-US"/>
              <a:t>範例</a:t>
            </a:r>
            <a:r>
              <a:rPr lang="en-US" altLang="zh-TW"/>
              <a:t>:</a:t>
            </a:r>
            <a:r>
              <a:rPr lang="zh-TW" altLang="en-US"/>
              <a:t> 王大明 </a:t>
            </a:r>
            <a:r>
              <a:rPr lang="en-US" altLang="zh-TW"/>
              <a:t>170</a:t>
            </a:r>
            <a:r>
              <a:rPr lang="zh-TW" altLang="en-US"/>
              <a:t>公分 </a:t>
            </a:r>
            <a:r>
              <a:rPr lang="en-US" altLang="zh-TW"/>
              <a:t>53</a:t>
            </a:r>
            <a:r>
              <a:rPr lang="zh-TW" altLang="en-US"/>
              <a:t>公斤 </a:t>
            </a:r>
            <a:r>
              <a:rPr lang="en-US" altLang="zh-TW"/>
              <a:t>21.8</a:t>
            </a:r>
            <a:r>
              <a:rPr lang="zh-TW" altLang="en-US"/>
              <a:t> 體重正常</a:t>
            </a: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E1FF4B-81B2-4311-BA3A-F734CCF0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0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D33C0-67D8-2DB4-40AC-6124AD5A3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kumimoji="1" lang="zh-TW" altLang="en-US" dirty="0"/>
              <a:t>迴圈結構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1BBE16-8CD5-448F-BE08-70F5851C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8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迴圈程式結構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回圈內的程式碼會重複執行</a:t>
            </a:r>
            <a:endParaRPr lang="en-US" altLang="zh-TW" dirty="0"/>
          </a:p>
          <a:p>
            <a:r>
              <a:rPr lang="zh-TW" altLang="en-US" dirty="0"/>
              <a:t>重複執行方式</a:t>
            </a:r>
            <a:endParaRPr lang="en-US" altLang="zh-TW" dirty="0"/>
          </a:p>
          <a:p>
            <a:pPr lvl="1"/>
            <a:r>
              <a:rPr lang="zh-TW" altLang="en-US" dirty="0"/>
              <a:t>計數型：重複執行固定次數</a:t>
            </a:r>
            <a:endParaRPr lang="en-US" altLang="zh-TW" dirty="0"/>
          </a:p>
          <a:p>
            <a:pPr lvl="1"/>
            <a:r>
              <a:rPr lang="zh-TW" altLang="en-US" dirty="0"/>
              <a:t>條件型：依條件判斷執行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221A1F-A669-44F4-8944-90C2D15A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58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計數型迴圈程式結構 </a:t>
            </a:r>
            <a:r>
              <a:rPr lang="en-US" altLang="zh-TW" dirty="0"/>
              <a:t>(for loop)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i="1" dirty="0">
                <a:solidFill>
                  <a:srgbClr val="FF0000"/>
                </a:solidFill>
              </a:rPr>
              <a:t>for</a:t>
            </a:r>
            <a:r>
              <a:rPr lang="en-US" altLang="zh-TW" sz="2400" dirty="0"/>
              <a:t> </a:t>
            </a:r>
            <a:r>
              <a:rPr lang="en-US" altLang="zh-TW" sz="2400" b="1" dirty="0" err="1">
                <a:solidFill>
                  <a:srgbClr val="00B050"/>
                </a:solidFill>
              </a:rPr>
              <a:t>i</a:t>
            </a:r>
            <a:r>
              <a:rPr lang="en-US" altLang="zh-TW" sz="2400" dirty="0"/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in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B0F0"/>
                </a:solidFill>
              </a:rPr>
              <a:t>[1, 2, 3, 4, 5]</a:t>
            </a:r>
            <a:r>
              <a:rPr lang="en-US" altLang="zh-TW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TW" sz="2400" dirty="0"/>
              <a:t>    print(“hello Python</a:t>
            </a:r>
            <a:r>
              <a:rPr lang="zh-TW" altLang="en-US" sz="2400" dirty="0"/>
              <a:t> </a:t>
            </a:r>
            <a:r>
              <a:rPr lang="en-US" altLang="zh-TW" sz="2400" dirty="0"/>
              <a:t>%d” %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 lvl="1"/>
            <a:r>
              <a:rPr lang="en-US" altLang="zh-TW" sz="2000" b="1" i="1" dirty="0">
                <a:solidFill>
                  <a:srgbClr val="FF0000"/>
                </a:solidFill>
              </a:rPr>
              <a:t>for … in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for </a:t>
            </a:r>
            <a:r>
              <a:rPr lang="zh-TW" altLang="en-US" sz="2000" dirty="0"/>
              <a:t>迴圈語法</a:t>
            </a:r>
            <a:endParaRPr lang="en-US" altLang="zh-TW" sz="2000" dirty="0"/>
          </a:p>
          <a:p>
            <a:pPr lvl="1"/>
            <a:r>
              <a:rPr lang="en-US" altLang="zh-TW" sz="2000" b="1" dirty="0" err="1">
                <a:solidFill>
                  <a:srgbClr val="00B050"/>
                </a:solidFill>
              </a:rPr>
              <a:t>i</a:t>
            </a:r>
            <a:r>
              <a:rPr lang="en-US" altLang="zh-TW" sz="2000" dirty="0"/>
              <a:t> : </a:t>
            </a:r>
            <a:r>
              <a:rPr lang="zh-TW" altLang="en-US" sz="2000" dirty="0"/>
              <a:t>控制變數</a:t>
            </a:r>
            <a:endParaRPr lang="en-US" altLang="zh-TW" sz="2000" dirty="0"/>
          </a:p>
          <a:p>
            <a:pPr lvl="1"/>
            <a:r>
              <a:rPr lang="en-US" altLang="zh-TW" sz="2000" dirty="0">
                <a:solidFill>
                  <a:srgbClr val="00B0F0"/>
                </a:solidFill>
              </a:rPr>
              <a:t>[1, 2, 3, 4, 5]</a:t>
            </a:r>
            <a:r>
              <a:rPr lang="en-US" altLang="zh-TW" sz="2000" dirty="0"/>
              <a:t>:</a:t>
            </a:r>
            <a:r>
              <a:rPr lang="zh-TW" altLang="en-US" sz="2000" dirty="0"/>
              <a:t> 計數容器</a:t>
            </a:r>
            <a:r>
              <a:rPr lang="en-US" altLang="zh-TW" sz="2000" dirty="0"/>
              <a:t>(</a:t>
            </a:r>
            <a:r>
              <a:rPr lang="zh-TW" altLang="en-US" sz="2000" dirty="0"/>
              <a:t>循序性儲存物件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/>
              <a:t>執行結果</a:t>
            </a:r>
            <a:r>
              <a:rPr lang="zh-TW" altLang="en-US" dirty="0"/>
              <a:t>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hello Python 1</a:t>
            </a:r>
          </a:p>
          <a:p>
            <a:pPr marL="0" indent="0">
              <a:buNone/>
            </a:pPr>
            <a:r>
              <a:rPr lang="en-US" altLang="zh-TW" dirty="0"/>
              <a:t>hello Python 2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hello Python 3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hello Python 4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hello Python 5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9C3FBF-BA85-4F9B-ADEA-FAE7EDF7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9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List </a:t>
            </a:r>
            <a:r>
              <a:rPr lang="zh-TW" altLang="en-US"/>
              <a:t>清單</a:t>
            </a:r>
            <a:r>
              <a:rPr lang="en-US" altLang="zh-TW"/>
              <a:t>(</a:t>
            </a:r>
            <a:r>
              <a:rPr lang="zh-TW" altLang="en-US" dirty="0"/>
              <a:t>陣列）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1" y="1783976"/>
            <a:ext cx="6519672" cy="44398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List</a:t>
            </a:r>
            <a:r>
              <a:rPr lang="zh-TW" altLang="en-US" dirty="0"/>
              <a:t>是一種</a:t>
            </a:r>
            <a:r>
              <a:rPr lang="zh-TW" altLang="en-US" u="sng" dirty="0"/>
              <a:t>有序的資料除</a:t>
            </a:r>
            <a:r>
              <a:rPr lang="zh-TW" altLang="en-US" u="sng"/>
              <a:t>存容器</a:t>
            </a:r>
            <a:endParaRPr lang="en-US" altLang="zh-TW" u="sng" dirty="0"/>
          </a:p>
          <a:p>
            <a:pPr lvl="1">
              <a:lnSpc>
                <a:spcPct val="120000"/>
              </a:lnSpc>
            </a:pPr>
            <a:r>
              <a:rPr lang="en-US" altLang="zh-TW" dirty="0"/>
              <a:t>A = [1, 2, 3, 4, 5] 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B </a:t>
            </a:r>
            <a:r>
              <a:rPr lang="en-US" altLang="zh-TW"/>
              <a:t>= [“red”, “orange”, “green”, “blue”, “purple”]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List</a:t>
            </a:r>
            <a:r>
              <a:rPr lang="zh-TW" altLang="en-US" dirty="0"/>
              <a:t>中的每一個資料都有一個地址</a:t>
            </a:r>
            <a:r>
              <a:rPr lang="en-US" altLang="zh-TW" dirty="0"/>
              <a:t>(index) </a:t>
            </a:r>
          </a:p>
          <a:p>
            <a:pPr lvl="1">
              <a:lnSpc>
                <a:spcPct val="12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第一個元素的地址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註標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= 0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A[1] = 2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B[3] </a:t>
            </a:r>
            <a:r>
              <a:rPr lang="en-US" altLang="zh-TW"/>
              <a:t>= “blue”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/>
              <a:t>[ </a:t>
            </a:r>
            <a:r>
              <a:rPr lang="en-US" altLang="zh-TW" dirty="0"/>
              <a:t>] </a:t>
            </a:r>
            <a:r>
              <a:rPr lang="zh-TW" altLang="en-US" dirty="0"/>
              <a:t>代表空的列表</a:t>
            </a:r>
            <a:r>
              <a:rPr lang="en-US" altLang="zh-TW" dirty="0"/>
              <a:t>(list)</a:t>
            </a:r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904219-3730-44EB-BF1B-C42FF9DC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4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1266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電腦基本組成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輸入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鍵盤、滑鼠、掃描器、麥克風、拇指碟、攝影機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處理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中央處理單元(CPU)、顯示卡、網路卡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儲存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隨機處理記憶體(RAM)、硬碟(hard disk) 、光碟機(CD/DVD)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輸出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顯示器(螢幕)、印表機、繪圖機、喇叭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8ED891-827A-495F-B919-60AC561C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range()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range</a:t>
            </a:r>
            <a:r>
              <a:rPr lang="en-US" altLang="zh-TW"/>
              <a:t>() </a:t>
            </a:r>
          </a:p>
          <a:p>
            <a:pPr lvl="1"/>
            <a:r>
              <a:rPr lang="zh-TW" altLang="en-US"/>
              <a:t>建立一個序列清單的函數</a:t>
            </a:r>
            <a:endParaRPr lang="en-US" altLang="zh-TW" dirty="0"/>
          </a:p>
          <a:p>
            <a:r>
              <a:rPr lang="en-US" altLang="zh-TW" dirty="0"/>
              <a:t>range(5)</a:t>
            </a:r>
          </a:p>
          <a:p>
            <a:pPr lvl="1"/>
            <a:r>
              <a:rPr lang="en-US" altLang="zh-TW" dirty="0"/>
              <a:t>[0, 1, 2, 3, 4]</a:t>
            </a:r>
          </a:p>
          <a:p>
            <a:r>
              <a:rPr lang="en-US" altLang="zh-TW"/>
              <a:t>range(m,n) </a:t>
            </a:r>
            <a:r>
              <a:rPr lang="en-US" altLang="zh-TW">
                <a:sym typeface="Wingdings" panose="05000000000000000000" pitchFamily="2" charset="2"/>
              </a:rPr>
              <a:t> [m, m+1, m+2, …n-1]</a:t>
            </a:r>
            <a:endParaRPr lang="en-US" altLang="zh-TW" dirty="0"/>
          </a:p>
          <a:p>
            <a:pPr lvl="1"/>
            <a:r>
              <a:rPr lang="en-US" altLang="zh-TW"/>
              <a:t>Range(1,6)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en-US" altLang="zh-TW"/>
              <a:t>[1</a:t>
            </a:r>
            <a:r>
              <a:rPr lang="en-US" altLang="zh-TW" dirty="0"/>
              <a:t>, 2, 3, 4, 5]</a:t>
            </a:r>
          </a:p>
          <a:p>
            <a:r>
              <a:rPr lang="en-US" altLang="zh-TW"/>
              <a:t>range(m, </a:t>
            </a:r>
            <a:r>
              <a:rPr lang="en-US" altLang="zh-TW" dirty="0"/>
              <a:t>n</a:t>
            </a:r>
            <a:r>
              <a:rPr lang="en-US" altLang="zh-TW"/>
              <a:t>, step) </a:t>
            </a:r>
            <a:r>
              <a:rPr lang="en-US" altLang="zh-TW">
                <a:sym typeface="Wingdings" panose="05000000000000000000" pitchFamily="2" charset="2"/>
              </a:rPr>
              <a:t> [m, m+s, m+2s…, m+ps], </a:t>
            </a:r>
            <a:r>
              <a:rPr lang="en-US" altLang="zh-TW">
                <a:solidFill>
                  <a:schemeClr val="tx1"/>
                </a:solidFill>
                <a:sym typeface="Wingdings" panose="05000000000000000000" pitchFamily="2" charset="2"/>
              </a:rPr>
              <a:t>where m+ps </a:t>
            </a:r>
            <a:r>
              <a:rPr lang="en-US" altLang="zh-TW">
                <a:solidFill>
                  <a:schemeClr val="tx1"/>
                </a:solidFill>
                <a:sym typeface="Symbol" panose="05050102010706020507" pitchFamily="18" charset="2"/>
              </a:rPr>
              <a:t></a:t>
            </a:r>
            <a:r>
              <a:rPr lang="en-US" altLang="zh-TW">
                <a:solidFill>
                  <a:schemeClr val="tx1"/>
                </a:solidFill>
                <a:sym typeface="Wingdings" panose="05000000000000000000" pitchFamily="2" charset="2"/>
              </a:rPr>
              <a:t> n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/>
              <a:t>range(1, 6, 2)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en-US" altLang="zh-TW"/>
              <a:t>[</a:t>
            </a:r>
            <a:r>
              <a:rPr lang="en-US" altLang="zh-TW" dirty="0"/>
              <a:t>1, 3, 5]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1FE3F7-CCE2-44BC-8C03-DBE0C136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6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3175522-B64D-4992-B23B-9E6B3F1B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Turtle Graphic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9BBAFB-E8D7-4277-8631-F159FA0D5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239" y="1825626"/>
            <a:ext cx="5181600" cy="10599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圓形 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(circle)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tt.circle(100)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5A3D1F-C3C6-422C-9DD2-71EE39A91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239" y="3174740"/>
            <a:ext cx="5181600" cy="3405942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三角形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(trangle)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694F0F9-27E3-4983-BE34-DD21AB698708}"/>
              </a:ext>
            </a:extLst>
          </p:cNvPr>
          <p:cNvSpPr txBox="1">
            <a:spLocks/>
          </p:cNvSpPr>
          <p:nvPr/>
        </p:nvSpPr>
        <p:spPr>
          <a:xfrm>
            <a:off x="6357078" y="1825626"/>
            <a:ext cx="5181600" cy="4755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四方型</a:t>
            </a:r>
            <a:r>
              <a:rPr lang="en-US" altLang="zh-TW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(rectangle)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BFB34A-4C6F-4877-B67E-D1AE531D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2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6A94E7A-DBD2-4607-A786-CBDF6111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迴圈</a:t>
            </a:r>
            <a:r>
              <a:rPr lang="en-US" altLang="zh-TW"/>
              <a:t>(Loop)</a:t>
            </a:r>
            <a:r>
              <a:rPr lang="zh-TW" altLang="en-US"/>
              <a:t> </a:t>
            </a:r>
            <a:r>
              <a:rPr lang="zh-TW" altLang="en-US">
                <a:sym typeface="Symbol" panose="05050102010706020507" pitchFamily="18" charset="2"/>
              </a:rPr>
              <a:t> </a:t>
            </a:r>
            <a:r>
              <a:rPr lang="zh-TW" altLang="en-US"/>
              <a:t>做同樣的事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86209B-87D9-4B70-B2A0-04F9D71DC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b="1"/>
              <a:t>四方形</a:t>
            </a:r>
            <a:endParaRPr lang="en-US" altLang="zh-TW" b="1"/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tt.right(90)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7030A0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7030A0"/>
                </a:solidFill>
              </a:rPr>
              <a:t>tt.right(90)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tt.right(90)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C00000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C00000"/>
                </a:solidFill>
              </a:rPr>
              <a:t>tt.right(90)</a:t>
            </a:r>
          </a:p>
          <a:p>
            <a:pPr marL="457200" lvl="1" indent="0">
              <a:buNone/>
            </a:pPr>
            <a:endParaRPr lang="zh-TW" altLang="en-US" b="1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2892C49E-ADC3-49F2-8368-4125C0FBE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7652" y="1124126"/>
            <a:ext cx="5181600" cy="50528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/>
          </a:p>
          <a:p>
            <a:endParaRPr lang="en-US" altLang="zh-TW"/>
          </a:p>
          <a:p>
            <a:pPr marL="0" indent="0">
              <a:buNone/>
            </a:pPr>
            <a:r>
              <a:rPr lang="en-US" altLang="zh-TW" b="1">
                <a:ln w="0"/>
              </a:rPr>
              <a:t>for i in [</a:t>
            </a:r>
            <a:r>
              <a:rPr lang="en-US" altLang="zh-TW" b="1">
                <a:solidFill>
                  <a:srgbClr val="0000FF"/>
                </a:solidFill>
              </a:rPr>
              <a:t>1, </a:t>
            </a:r>
            <a:r>
              <a:rPr lang="en-US" altLang="zh-TW" b="1">
                <a:solidFill>
                  <a:srgbClr val="7030A0"/>
                </a:solidFill>
              </a:rPr>
              <a:t>2</a:t>
            </a:r>
            <a:r>
              <a:rPr lang="en-US" altLang="zh-TW" b="1">
                <a:solidFill>
                  <a:srgbClr val="0000FF"/>
                </a:solidFill>
              </a:rPr>
              <a:t>,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altLang="zh-TW" b="1">
                <a:solidFill>
                  <a:srgbClr val="0000FF"/>
                </a:solidFill>
              </a:rPr>
              <a:t>, </a:t>
            </a:r>
            <a:r>
              <a:rPr lang="en-US" altLang="zh-TW" b="1">
                <a:solidFill>
                  <a:srgbClr val="C00000"/>
                </a:solidFill>
              </a:rPr>
              <a:t>4</a:t>
            </a:r>
            <a:r>
              <a:rPr lang="en-US" altLang="zh-TW" b="1"/>
              <a:t>]: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    </a:t>
            </a:r>
            <a:r>
              <a:rPr lang="en-US" altLang="zh-TW" b="1"/>
              <a:t>tt.forward(100)</a:t>
            </a:r>
          </a:p>
          <a:p>
            <a:pPr marL="0" indent="0">
              <a:buNone/>
            </a:pPr>
            <a:r>
              <a:rPr lang="en-US" altLang="zh-TW" b="1"/>
              <a:t>    tt.right(90)</a:t>
            </a:r>
            <a:endParaRPr lang="zh-TW" altLang="en-US" b="1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0FE2B67-EBC3-4FD2-AB58-ED42A70A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7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4C026-75DE-40DB-BB03-A9E47485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自己做做看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72F3A-6A0E-492A-B56E-DEA880A5A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2595" y="1825625"/>
            <a:ext cx="5181600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>
                <a:highlight>
                  <a:srgbClr val="FFFF00"/>
                </a:highlight>
              </a:rPr>
              <a:t>五邊形</a:t>
            </a:r>
            <a:endParaRPr lang="en-US" altLang="zh-TW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C00000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C00000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B0F0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B0F0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7030A0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7030A0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/>
              <a:t>tt.forward(100)</a:t>
            </a:r>
          </a:p>
          <a:p>
            <a:pPr marL="0" indent="0">
              <a:buNone/>
            </a:pPr>
            <a:r>
              <a:rPr lang="en-US" altLang="zh-TW" b="1"/>
              <a:t>tt.right(72)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2A7BA9-DA1B-406D-B7BE-DDAFA6D65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926" y="1825625"/>
            <a:ext cx="5181600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sides = 5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steps = 100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innerAngle = 180*(sides-1)/sides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headingAngle = 180 – inner_angle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for i in range(sides):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    tt.forward(steps)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    tt.right(headingAngle)</a:t>
            </a:r>
            <a:endParaRPr lang="zh-TW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2536C3-68A8-46DD-B76E-202A0516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1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0ECFFA5-E32E-43DA-9315-01AF31D3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曼陀圖騰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6F1EF1D-4F2B-4A3E-A09F-1CE01318F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4956" y="1182687"/>
            <a:ext cx="5613400" cy="4994275"/>
          </a:xfrm>
        </p:spPr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from turtle import *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win=Screen()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tt=Turtle()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tt.speed(0)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ang=10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for i in range(360//ang):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    circle(50)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    left(ang)</a:t>
            </a:r>
          </a:p>
          <a:p>
            <a:pPr marL="0" indent="0">
              <a:buNone/>
            </a:pPr>
            <a:r>
              <a:rPr lang="en-US" altLang="zh-TW">
                <a:latin typeface="Consolas" panose="020B0609020204030204" pitchFamily="49" charset="0"/>
              </a:rPr>
              <a:t>  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forward(ang*2)</a:t>
            </a:r>
            <a:endParaRPr lang="zh-TW" altLang="en-US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EBB1BBD-BD1E-4F65-87ED-DBD4F31DE8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84276" y="1060559"/>
            <a:ext cx="2794263" cy="2688152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CB7CB94-651C-4509-9651-A90556B4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83" y="3952376"/>
            <a:ext cx="2677356" cy="268815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348649-ABB3-4B59-B189-6D330A9F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02A70-519F-4536-9CCA-F5A4E252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彩色曼陀圖騰</a:t>
            </a:r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1B8D2-2AA5-40ED-B0F2-DC944FD4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182688"/>
            <a:ext cx="5981521" cy="55165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from turtle import *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win = Screen()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tt = Turtle()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tt.speed(0)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ang = 10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colors = ["red", "blue", "brown", "cyan", "gold", "gray", "green", "pink", "magenta", "navy", "orange", "tomato"]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for i in range(360//ang):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pencolor(</a:t>
            </a:r>
            <a:r>
              <a:rPr lang="en-US" altLang="zh-TW">
                <a:solidFill>
                  <a:srgbClr val="0000FF"/>
                </a:solidFill>
                <a:highlight>
                  <a:srgbClr val="FFFF00"/>
                </a:highlight>
              </a:rPr>
              <a:t>colors[i%len(colors)]</a:t>
            </a:r>
            <a:r>
              <a:rPr lang="en-US" altLang="zh-TW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circle(50)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left(ang)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forward(ang*2)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489654D-2260-46F0-AA95-B00E5E4E5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86412" y="1392745"/>
            <a:ext cx="4056845" cy="4072509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1C6E77-D213-471E-8069-21B022B8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0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BD6CB-6941-46D0-9DF0-43AF1778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彩色曼陀圖騰</a:t>
            </a:r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CCEE20-665E-4D4A-92FF-3E9190C3B6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for i in range(360//ang):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pencolor(colors[i%len(colors)])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for j in range(4):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forward(100)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right(90)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left(ang)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9AECF01-36A5-4D0A-B87E-94284810C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40084" y="1182688"/>
            <a:ext cx="2943636" cy="2934109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A38E48-3BE1-4296-A41E-DA375F0D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8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AE592-C481-4A9E-A8A6-190A6EC6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螺旋方形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13581-5DE4-402F-9975-8FFABF4DBF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win.clear()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steps=5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for n in range(20):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#</a:t>
            </a:r>
            <a:r>
              <a:rPr lang="zh-TW" altLang="en-US">
                <a:solidFill>
                  <a:srgbClr val="0000FF"/>
                </a:solidFill>
              </a:rPr>
              <a:t> </a:t>
            </a:r>
            <a:r>
              <a:rPr lang="en-US" altLang="zh-TW">
                <a:solidFill>
                  <a:srgbClr val="0000FF"/>
                </a:solidFill>
              </a:rPr>
              <a:t>pencolor(colors[n%len(colors)])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for j in range(4):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steps = steps+3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fd(steps)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right(90)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60307FC-AA83-4646-8F12-299D08DC91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3379" y="1003301"/>
            <a:ext cx="4073839" cy="4015433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AA7D96-D1CB-45D0-9E2E-2886766D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3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1FE9C-72FF-4FE6-9A1B-FB80E90D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螺旋圓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5BC535-EAB1-4F52-8FA6-0FCAEF6C3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182688"/>
            <a:ext cx="6033038" cy="551656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import turtle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設定畫筆速度和颜色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turtle.speed(0)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turtle.pencolor("blue")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設定螺旋的起始位置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turtle.penup()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turtle.goto(0,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turtle.pendown()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畫螺旋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for i in range(100):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    turtle.forward(i * 0.7)  	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改變前進距离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>
                <a:solidFill>
                  <a:srgbClr val="0000FF"/>
                </a:solidFill>
              </a:rPr>
              <a:t>    </a:t>
            </a:r>
            <a:r>
              <a:rPr lang="en-US" altLang="zh-TW" sz="2000">
                <a:solidFill>
                  <a:srgbClr val="0000FF"/>
                </a:solidFill>
              </a:rPr>
              <a:t>turtle.left(18)       	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改變畫筆方向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turtle.done()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20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455997-94FA-4CD1-9CFF-B55217C60F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7378" y="1479243"/>
            <a:ext cx="4248743" cy="4401164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B52CC2-E2E1-44CE-BDBC-AF4A962C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7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For Loop </a:t>
            </a:r>
            <a:r>
              <a:rPr lang="zh-TW" altLang="en-US"/>
              <a:t>應用</a:t>
            </a:r>
            <a:r>
              <a:rPr lang="en-US" altLang="zh-TW"/>
              <a:t>: 1+2+3+4</a:t>
            </a:r>
            <a:r>
              <a:rPr lang="en-US" altLang="zh-TW" dirty="0"/>
              <a:t>+…+10=?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= 0</a:t>
            </a:r>
            <a:r>
              <a:rPr lang="zh-TW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空的小豬存錢筒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+ m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524" y="2825248"/>
            <a:ext cx="2526263" cy="25262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6E37F5C-F2A4-8D15-0EC0-18F94B838711}"/>
              </a:ext>
            </a:extLst>
          </p:cNvPr>
          <p:cNvSpPr txBox="1"/>
          <p:nvPr/>
        </p:nvSpPr>
        <p:spPr>
          <a:xfrm>
            <a:off x="7024525" y="1241582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range(1,11)</a:t>
            </a:r>
          </a:p>
          <a:p>
            <a:pPr algn="ctr"/>
            <a:endParaRPr kumimoji="1" lang="en-US" altLang="zh-TW" dirty="0">
              <a:solidFill>
                <a:srgbClr val="FF0000"/>
              </a:solidFill>
            </a:endParaRPr>
          </a:p>
          <a:p>
            <a:pPr algn="ctr"/>
            <a:endParaRPr kumimoji="1" lang="en-US" altLang="zh-TW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[1, 2, 3, 4, 5, 6, 7, 8, 9, 10]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下箭號 7">
            <a:extLst>
              <a:ext uri="{FF2B5EF4-FFF2-40B4-BE49-F238E27FC236}">
                <a16:creationId xmlns:a16="http://schemas.microsoft.com/office/drawing/2014/main" id="{6F0B7011-CDAA-3EC8-C4B5-D22C24734C8F}"/>
              </a:ext>
            </a:extLst>
          </p:cNvPr>
          <p:cNvSpPr/>
          <p:nvPr/>
        </p:nvSpPr>
        <p:spPr>
          <a:xfrm>
            <a:off x="8076194" y="1687633"/>
            <a:ext cx="422924" cy="30822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93C13A-B7B6-4425-8576-E79196324FF7}"/>
              </a:ext>
            </a:extLst>
          </p:cNvPr>
          <p:cNvSpPr txBox="1"/>
          <p:nvPr/>
        </p:nvSpPr>
        <p:spPr>
          <a:xfrm>
            <a:off x="9751367" y="338099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存錢筒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3F6356-641E-4870-80FC-9D8BB5819B5D}"/>
              </a:ext>
            </a:extLst>
          </p:cNvPr>
          <p:cNvSpPr txBox="1"/>
          <p:nvPr/>
        </p:nvSpPr>
        <p:spPr>
          <a:xfrm>
            <a:off x="1082841" y="3380995"/>
            <a:ext cx="2541080" cy="28007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600"/>
              <a:t>Pig_bank=0</a:t>
            </a:r>
            <a:r>
              <a:rPr lang="zh-TW" altLang="en-US" sz="1600"/>
              <a:t> </a:t>
            </a:r>
            <a:r>
              <a:rPr lang="en-US" altLang="zh-TW" sz="1600"/>
              <a:t>(</a:t>
            </a:r>
            <a:r>
              <a:rPr lang="zh-TW" altLang="en-US" sz="1600"/>
              <a:t>空存錢筒</a:t>
            </a:r>
            <a:r>
              <a:rPr lang="en-US" altLang="zh-TW" sz="1600"/>
              <a:t>)</a:t>
            </a:r>
          </a:p>
          <a:p>
            <a:r>
              <a:rPr lang="en-US" altLang="zh-TW" sz="1600"/>
              <a:t>m=1, pig_bank = 0+1=1</a:t>
            </a:r>
          </a:p>
          <a:p>
            <a:r>
              <a:rPr lang="en-US" altLang="zh-TW" sz="1600"/>
              <a:t>m=2, pig_bank = 1+2=3</a:t>
            </a:r>
          </a:p>
          <a:p>
            <a:r>
              <a:rPr lang="en-US" altLang="zh-TW" sz="1600"/>
              <a:t>m=3, pig_bank = 3+3=6</a:t>
            </a:r>
          </a:p>
          <a:p>
            <a:r>
              <a:rPr lang="en-US" altLang="zh-TW" sz="1600"/>
              <a:t>m=4, pig_bank = 6+4=10</a:t>
            </a:r>
          </a:p>
          <a:p>
            <a:r>
              <a:rPr lang="en-US" altLang="zh-TW" sz="1600"/>
              <a:t>m=5, pig_bank = 10+5=15</a:t>
            </a:r>
          </a:p>
          <a:p>
            <a:r>
              <a:rPr lang="en-US" altLang="zh-TW" sz="1600"/>
              <a:t>m=6, pig_bank = 15+6=21</a:t>
            </a:r>
          </a:p>
          <a:p>
            <a:r>
              <a:rPr lang="en-US" altLang="zh-TW" sz="1600"/>
              <a:t>m=7, pig_bank = 21+7=28</a:t>
            </a:r>
          </a:p>
          <a:p>
            <a:r>
              <a:rPr lang="en-US" altLang="zh-TW" sz="1600"/>
              <a:t>m=8, pig_bank = 28+8=36</a:t>
            </a:r>
          </a:p>
          <a:p>
            <a:r>
              <a:rPr lang="en-US" altLang="zh-TW" sz="1600"/>
              <a:t>m=9, pig_bank = 36+9=45</a:t>
            </a:r>
          </a:p>
          <a:p>
            <a:r>
              <a:rPr lang="en-US" altLang="zh-TW" sz="1600"/>
              <a:t>m=10, pig_bank = 45+10=55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990CEACD-FD87-4BDB-9110-DB09D303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3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836" y="378249"/>
            <a:ext cx="6245352" cy="291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0805" y="3653711"/>
            <a:ext cx="5742051" cy="305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8249816" y="1357142"/>
            <a:ext cx="198002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中央處理器</a:t>
            </a:r>
            <a:endParaRPr sz="2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影像處理器</a:t>
            </a:r>
            <a:endParaRPr/>
          </a:p>
        </p:txBody>
      </p:sp>
      <p:sp>
        <p:nvSpPr>
          <p:cNvPr id="198" name="Google Shape;198;p12"/>
          <p:cNvSpPr txBox="1"/>
          <p:nvPr/>
        </p:nvSpPr>
        <p:spPr>
          <a:xfrm>
            <a:off x="2203554" y="4691921"/>
            <a:ext cx="181380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記憶體</a:t>
            </a:r>
            <a:endParaRPr sz="2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硬碟</a:t>
            </a:r>
            <a:endParaRPr/>
          </a:p>
        </p:txBody>
      </p:sp>
      <p:sp>
        <p:nvSpPr>
          <p:cNvPr id="199" name="Google Shape;199;p12"/>
          <p:cNvSpPr/>
          <p:nvPr/>
        </p:nvSpPr>
        <p:spPr>
          <a:xfrm>
            <a:off x="7620294" y="1519401"/>
            <a:ext cx="525415" cy="629587"/>
          </a:xfrm>
          <a:prstGeom prst="lef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 flipH="1">
            <a:off x="3868097" y="4866302"/>
            <a:ext cx="525415" cy="629587"/>
          </a:xfrm>
          <a:prstGeom prst="lef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47CF5D-D44E-475C-BEE5-ED2A96A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1+3+5+7+…+19=?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sum = 0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sum = sum + n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print(sum)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60539D-E533-0F79-658E-BD0F49614CB7}"/>
              </a:ext>
            </a:extLst>
          </p:cNvPr>
          <p:cNvSpPr txBox="1"/>
          <p:nvPr/>
        </p:nvSpPr>
        <p:spPr>
          <a:xfrm flipH="1">
            <a:off x="5727667" y="1763865"/>
            <a:ext cx="3431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range(1, 20, 2)</a:t>
            </a:r>
          </a:p>
          <a:p>
            <a:pPr algn="ctr"/>
            <a:endParaRPr kumimoji="1" lang="en-US" altLang="zh-TW" sz="2000" dirty="0"/>
          </a:p>
          <a:p>
            <a:pPr algn="ctr"/>
            <a:endParaRPr kumimoji="1" lang="en-US" altLang="zh-TW" sz="2000" dirty="0"/>
          </a:p>
          <a:p>
            <a:pPr algn="ctr"/>
            <a:r>
              <a:rPr kumimoji="1" lang="en-US" altLang="zh-TW" sz="2000" dirty="0"/>
              <a:t>[1, 3, 5, 7, 9, 11, 13, 15, 17, 19]</a:t>
            </a:r>
            <a:endParaRPr kumimoji="1" lang="zh-TW" altLang="en-US" sz="2000" dirty="0"/>
          </a:p>
        </p:txBody>
      </p:sp>
      <p:sp>
        <p:nvSpPr>
          <p:cNvPr id="6" name="向下箭號 5">
            <a:extLst>
              <a:ext uri="{FF2B5EF4-FFF2-40B4-BE49-F238E27FC236}">
                <a16:creationId xmlns:a16="http://schemas.microsoft.com/office/drawing/2014/main" id="{19A6AF01-4337-9640-91D7-3B625C5D4921}"/>
              </a:ext>
            </a:extLst>
          </p:cNvPr>
          <p:cNvSpPr/>
          <p:nvPr/>
        </p:nvSpPr>
        <p:spPr>
          <a:xfrm>
            <a:off x="7290344" y="2231928"/>
            <a:ext cx="306541" cy="3287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A7F178-38DE-49F3-B82F-582C4773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至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100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數字中，能被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整除，但不能被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5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整除的數的總和？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32857"/>
            <a:ext cx="10591800" cy="499187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latin typeface="+mn-lt"/>
              </a:rPr>
              <a:t>sum = 0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for n in range(1, 101):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    if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(n%3==0) </a:t>
            </a:r>
            <a:r>
              <a:rPr lang="en-US" altLang="zh-TW" b="1" dirty="0">
                <a:solidFill>
                  <a:srgbClr val="3333FF"/>
                </a:solidFill>
                <a:latin typeface="+mn-lt"/>
              </a:rPr>
              <a:t>and</a:t>
            </a:r>
            <a:r>
              <a:rPr lang="en-US" altLang="zh-TW" b="1" dirty="0">
                <a:latin typeface="+mn-lt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(n%5 != 0)</a:t>
            </a:r>
            <a:r>
              <a:rPr lang="en-US" altLang="zh-TW" b="1" dirty="0">
                <a:latin typeface="+mn-lt"/>
              </a:rPr>
              <a:t>: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        sum = sum + n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        print(n, end=“ “)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print()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print(“</a:t>
            </a:r>
            <a:r>
              <a:rPr lang="zh-TW" altLang="en-US" b="1" dirty="0">
                <a:latin typeface="+mn-lt"/>
              </a:rPr>
              <a:t>總和 </a:t>
            </a:r>
            <a:r>
              <a:rPr lang="en-US" altLang="zh-TW" b="1" dirty="0">
                <a:latin typeface="+mn-lt"/>
              </a:rPr>
              <a:t>= %d" % sum)</a:t>
            </a:r>
            <a:endParaRPr lang="zh-TW" altLang="en-US" b="1" dirty="0">
              <a:latin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71388" y="2286001"/>
            <a:ext cx="3724096" cy="21698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TW" dirty="0"/>
              <a:t>3 6 9 15 18 21 27 30 33 39 42 45 51 </a:t>
            </a:r>
          </a:p>
          <a:p>
            <a:pPr>
              <a:lnSpc>
                <a:spcPct val="250000"/>
              </a:lnSpc>
            </a:pPr>
            <a:r>
              <a:rPr lang="en-US" altLang="zh-TW" dirty="0"/>
              <a:t>54 57 63 66 69 75 78 81 87 90 93 99 </a:t>
            </a:r>
          </a:p>
          <a:p>
            <a:pPr>
              <a:lnSpc>
                <a:spcPct val="250000"/>
              </a:lnSpc>
            </a:pPr>
            <a:r>
              <a:rPr lang="en-US" altLang="zh-TW" dirty="0"/>
              <a:t>sum = 25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1F40B0-EB60-4E77-A03D-DE8A908E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1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0C9087-99BA-4DCA-B128-CC6CB7F9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甚麼是「質數」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FB6491-45E8-4615-A466-DE9EABD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一個整數 </a:t>
            </a:r>
            <a:r>
              <a:rPr lang="en-US" altLang="zh-TW"/>
              <a:t>n</a:t>
            </a:r>
            <a:r>
              <a:rPr lang="zh-TW" altLang="en-US"/>
              <a:t>，除了「</a:t>
            </a:r>
            <a:r>
              <a:rPr lang="en-US" altLang="zh-TW"/>
              <a:t>1</a:t>
            </a:r>
            <a:r>
              <a:rPr lang="zh-TW" altLang="en-US"/>
              <a:t>」及「</a:t>
            </a:r>
            <a:r>
              <a:rPr lang="en-US" altLang="zh-TW"/>
              <a:t>n</a:t>
            </a:r>
            <a:r>
              <a:rPr lang="zh-TW" altLang="en-US"/>
              <a:t>」可以整除它，找不到其他整數可以整除它。</a:t>
            </a:r>
            <a:endParaRPr lang="en-US" altLang="zh-TW"/>
          </a:p>
          <a:p>
            <a:r>
              <a:rPr lang="en-US" altLang="zh-TW"/>
              <a:t>n </a:t>
            </a:r>
            <a:r>
              <a:rPr lang="zh-TW" altLang="en-US"/>
              <a:t>整除 </a:t>
            </a:r>
            <a:r>
              <a:rPr lang="en-US" altLang="zh-TW"/>
              <a:t>m </a:t>
            </a:r>
            <a:r>
              <a:rPr lang="zh-TW" altLang="en-US"/>
              <a:t>，表示 </a:t>
            </a:r>
            <a:r>
              <a:rPr lang="en-US" altLang="zh-TW"/>
              <a:t>m = n*k</a:t>
            </a:r>
            <a:r>
              <a:rPr lang="zh-TW" altLang="en-US"/>
              <a:t>， </a:t>
            </a:r>
            <a:r>
              <a:rPr lang="en-US" altLang="zh-TW"/>
              <a:t>m </a:t>
            </a:r>
            <a:r>
              <a:rPr lang="en-US" altLang="zh-TW">
                <a:sym typeface="Symbol" panose="05050102010706020507" pitchFamily="18" charset="2"/>
              </a:rPr>
              <a:t> n </a:t>
            </a:r>
            <a:r>
              <a:rPr lang="zh-TW" altLang="en-US">
                <a:sym typeface="Symbol" panose="05050102010706020507" pitchFamily="18" charset="2"/>
              </a:rPr>
              <a:t>的餘數為 </a:t>
            </a:r>
            <a:r>
              <a:rPr lang="en-US" altLang="zh-TW">
                <a:sym typeface="Symbol" panose="05050102010706020507" pitchFamily="18" charset="2"/>
              </a:rPr>
              <a:t>0</a:t>
            </a:r>
          </a:p>
          <a:p>
            <a:r>
              <a:rPr lang="zh-TW" altLang="en-US">
                <a:sym typeface="Symbol" panose="05050102010706020507" pitchFamily="18" charset="2"/>
              </a:rPr>
              <a:t>以</a:t>
            </a:r>
            <a:r>
              <a:rPr lang="en-US" altLang="zh-TW">
                <a:sym typeface="Symbol" panose="05050102010706020507" pitchFamily="18" charset="2"/>
              </a:rPr>
              <a:t>python</a:t>
            </a:r>
            <a:r>
              <a:rPr lang="zh-TW" altLang="en-US">
                <a:sym typeface="Symbol" panose="05050102010706020507" pitchFamily="18" charset="2"/>
              </a:rPr>
              <a:t>運算式表示為 </a:t>
            </a:r>
            <a:r>
              <a:rPr lang="en-US" altLang="zh-TW">
                <a:sym typeface="Symbol" panose="05050102010706020507" pitchFamily="18" charset="2"/>
              </a:rPr>
              <a:t>m%n==0 (%</a:t>
            </a:r>
            <a:r>
              <a:rPr lang="zh-TW" altLang="en-US">
                <a:sym typeface="Symbol" panose="05050102010706020507" pitchFamily="18" charset="2"/>
              </a:rPr>
              <a:t>為一個運算式求取 </a:t>
            </a:r>
            <a:r>
              <a:rPr lang="en-US" altLang="zh-TW"/>
              <a:t>m </a:t>
            </a:r>
            <a:r>
              <a:rPr lang="en-US" altLang="zh-TW">
                <a:sym typeface="Symbol" panose="05050102010706020507" pitchFamily="18" charset="2"/>
              </a:rPr>
              <a:t> n </a:t>
            </a:r>
            <a:r>
              <a:rPr lang="zh-TW" altLang="en-US">
                <a:sym typeface="Symbol" panose="05050102010706020507" pitchFamily="18" charset="2"/>
              </a:rPr>
              <a:t>的餘數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ABC26F-30EF-4B43-B0A1-08C0855BE554}"/>
              </a:ext>
            </a:extLst>
          </p:cNvPr>
          <p:cNvSpPr txBox="1"/>
          <p:nvPr/>
        </p:nvSpPr>
        <p:spPr>
          <a:xfrm>
            <a:off x="465222" y="3416967"/>
            <a:ext cx="3097323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n = int(input())</a:t>
            </a:r>
          </a:p>
          <a:p>
            <a:r>
              <a:rPr lang="en-US" altLang="zh-TW">
                <a:latin typeface="Consolas" panose="020B0609020204030204" pitchFamily="49" charset="0"/>
              </a:rPr>
              <a:t>is_prime = True</a:t>
            </a:r>
          </a:p>
          <a:p>
            <a:r>
              <a:rPr lang="en-US" altLang="zh-TW">
                <a:latin typeface="Consolas" panose="020B0609020204030204" pitchFamily="49" charset="0"/>
              </a:rPr>
              <a:t>for i in range(2, n+1):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if n%i == 0: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is_prime = False</a:t>
            </a:r>
          </a:p>
          <a:p>
            <a:r>
              <a:rPr lang="en-US" altLang="zh-TW">
                <a:latin typeface="Consolas" panose="020B0609020204030204" pitchFamily="49" charset="0"/>
              </a:rPr>
              <a:t>if is_prime: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</a:p>
          <a:p>
            <a:r>
              <a:rPr lang="en-US" altLang="zh-TW">
                <a:latin typeface="Consolas" panose="020B0609020204030204" pitchFamily="49" charset="0"/>
              </a:rPr>
              <a:t>else: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不是質數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379D66-FA4C-4E35-9168-A275F1E5B2A7}"/>
              </a:ext>
            </a:extLst>
          </p:cNvPr>
          <p:cNvSpPr txBox="1"/>
          <p:nvPr/>
        </p:nvSpPr>
        <p:spPr>
          <a:xfrm>
            <a:off x="4047723" y="3416966"/>
            <a:ext cx="347723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n = int(input())</a:t>
            </a:r>
          </a:p>
          <a:p>
            <a:r>
              <a:rPr lang="en-US" altLang="zh-TW">
                <a:latin typeface="Consolas" panose="020B0609020204030204" pitchFamily="49" charset="0"/>
              </a:rPr>
              <a:t>is_prime = True</a:t>
            </a:r>
          </a:p>
          <a:p>
            <a:r>
              <a:rPr lang="en-US" altLang="zh-TW">
                <a:latin typeface="Consolas" panose="020B0609020204030204" pitchFamily="49" charset="0"/>
              </a:rPr>
              <a:t>for i in range(2, n//2+1):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if n%i == 0: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is_prime = False</a:t>
            </a:r>
          </a:p>
          <a:p>
            <a:r>
              <a:rPr lang="en-US" altLang="zh-TW">
                <a:latin typeface="Consolas" panose="020B0609020204030204" pitchFamily="49" charset="0"/>
              </a:rPr>
              <a:t>if is_prime: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</a:p>
          <a:p>
            <a:r>
              <a:rPr lang="en-US" altLang="zh-TW">
                <a:latin typeface="Consolas" panose="020B0609020204030204" pitchFamily="49" charset="0"/>
              </a:rPr>
              <a:t>else: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不是質數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5D503D-1CB1-4F70-90DF-2AC4CD5214B0}"/>
              </a:ext>
            </a:extLst>
          </p:cNvPr>
          <p:cNvSpPr txBox="1"/>
          <p:nvPr/>
        </p:nvSpPr>
        <p:spPr>
          <a:xfrm>
            <a:off x="8157617" y="3370909"/>
            <a:ext cx="347723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n = int(input())</a:t>
            </a:r>
          </a:p>
          <a:p>
            <a:r>
              <a:rPr lang="en-US" altLang="zh-TW">
                <a:latin typeface="Consolas" panose="020B0609020204030204" pitchFamily="49" charset="0"/>
              </a:rPr>
              <a:t>is_prime = True</a:t>
            </a:r>
          </a:p>
          <a:p>
            <a:r>
              <a:rPr lang="en-US" altLang="zh-TW">
                <a:latin typeface="Consolas" panose="020B0609020204030204" pitchFamily="49" charset="0"/>
              </a:rPr>
              <a:t>for i in range(2, n//2+1):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if n%i == 0: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is_prime = False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break;</a:t>
            </a:r>
          </a:p>
          <a:p>
            <a:r>
              <a:rPr lang="en-US" altLang="zh-TW">
                <a:latin typeface="Consolas" panose="020B0609020204030204" pitchFamily="49" charset="0"/>
              </a:rPr>
              <a:t>if is_prime: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</a:p>
          <a:p>
            <a:r>
              <a:rPr lang="en-US" altLang="zh-TW">
                <a:latin typeface="Consolas" panose="020B0609020204030204" pitchFamily="49" charset="0"/>
              </a:rPr>
              <a:t>else: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不是質數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E372D01-7A55-41BC-82E6-F01974562A1C}"/>
              </a:ext>
            </a:extLst>
          </p:cNvPr>
          <p:cNvSpPr/>
          <p:nvPr/>
        </p:nvSpPr>
        <p:spPr>
          <a:xfrm>
            <a:off x="3651585" y="4709627"/>
            <a:ext cx="336884" cy="325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78A92D0-3BFC-4DB6-8C93-6A39F6612E44}"/>
              </a:ext>
            </a:extLst>
          </p:cNvPr>
          <p:cNvSpPr/>
          <p:nvPr/>
        </p:nvSpPr>
        <p:spPr>
          <a:xfrm>
            <a:off x="7683529" y="4673164"/>
            <a:ext cx="336884" cy="325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4D385-A71D-440A-BCF3-F63D0668753C}"/>
              </a:ext>
            </a:extLst>
          </p:cNvPr>
          <p:cNvSpPr txBox="1"/>
          <p:nvPr/>
        </p:nvSpPr>
        <p:spPr>
          <a:xfrm>
            <a:off x="1134483" y="3013311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B0F0"/>
                </a:solidFill>
              </a:rPr>
              <a:t>2+2*(n-1)+2</a:t>
            </a:r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19D976-DA0C-435E-A7D4-150F51FD585F}"/>
              </a:ext>
            </a:extLst>
          </p:cNvPr>
          <p:cNvSpPr txBox="1"/>
          <p:nvPr/>
        </p:nvSpPr>
        <p:spPr>
          <a:xfrm>
            <a:off x="5100893" y="3001577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B0F0"/>
                </a:solidFill>
              </a:rPr>
              <a:t>2+2*(n//2-1)+2</a:t>
            </a:r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FB9BDB9C-C3A6-4ABE-BB22-C7B7B80E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38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>
                <a:solidFill>
                  <a:srgbClr val="FF0000"/>
                </a:solidFill>
              </a:rPr>
              <a:t>條件判斷式</a:t>
            </a:r>
            <a:r>
              <a:rPr lang="zh-TW" altLang="en-US" dirty="0"/>
              <a:t>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>
                <a:solidFill>
                  <a:srgbClr val="3333FF"/>
                </a:solidFill>
              </a:rPr>
              <a:t>do something</a:t>
            </a:r>
          </a:p>
          <a:p>
            <a:endParaRPr lang="zh-TW" altLang="en-US" dirty="0"/>
          </a:p>
        </p:txBody>
      </p:sp>
      <p:sp>
        <p:nvSpPr>
          <p:cNvPr id="4" name="流程圖: 決策 3"/>
          <p:cNvSpPr/>
          <p:nvPr/>
        </p:nvSpPr>
        <p:spPr>
          <a:xfrm>
            <a:off x="6830008" y="1866122"/>
            <a:ext cx="2491274" cy="1101013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b="1" dirty="0">
              <a:solidFill>
                <a:srgbClr val="3333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58754" y="223196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3333FF"/>
                </a:solidFill>
              </a:rPr>
              <a:t>條件判斷式</a:t>
            </a:r>
            <a:r>
              <a:rPr lang="en-US" altLang="zh-TW" b="1" dirty="0">
                <a:solidFill>
                  <a:srgbClr val="3333FF"/>
                </a:solidFill>
              </a:rPr>
              <a:t> </a:t>
            </a:r>
            <a:r>
              <a:rPr lang="zh-TW" altLang="en-US" b="1" dirty="0">
                <a:solidFill>
                  <a:srgbClr val="3333FF"/>
                </a:solidFill>
              </a:rPr>
              <a:t>？</a:t>
            </a:r>
          </a:p>
        </p:txBody>
      </p:sp>
      <p:sp>
        <p:nvSpPr>
          <p:cNvPr id="6" name="矩形 5"/>
          <p:cNvSpPr/>
          <p:nvPr/>
        </p:nvSpPr>
        <p:spPr>
          <a:xfrm>
            <a:off x="6830008" y="3429000"/>
            <a:ext cx="2491274" cy="6718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do something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6" idx="0"/>
          </p:cNvCxnSpPr>
          <p:nvPr/>
        </p:nvCxnSpPr>
        <p:spPr>
          <a:xfrm>
            <a:off x="8075645" y="2967135"/>
            <a:ext cx="0" cy="461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119458" y="296364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true</a:t>
            </a:r>
            <a:endParaRPr lang="zh-TW" altLang="en-US" dirty="0"/>
          </a:p>
        </p:txBody>
      </p:sp>
      <p:cxnSp>
        <p:nvCxnSpPr>
          <p:cNvPr id="13" name="肘形接點 12"/>
          <p:cNvCxnSpPr>
            <a:stCxn id="6" idx="1"/>
            <a:endCxn id="4" idx="1"/>
          </p:cNvCxnSpPr>
          <p:nvPr/>
        </p:nvCxnSpPr>
        <p:spPr>
          <a:xfrm rot="10800000">
            <a:off x="6830008" y="2416630"/>
            <a:ext cx="12700" cy="1348273"/>
          </a:xfrm>
          <a:prstGeom prst="bentConnector3">
            <a:avLst>
              <a:gd name="adj1" fmla="val 459183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4" idx="3"/>
          </p:cNvCxnSpPr>
          <p:nvPr/>
        </p:nvCxnSpPr>
        <p:spPr>
          <a:xfrm>
            <a:off x="9321282" y="2416629"/>
            <a:ext cx="606489" cy="254725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4" idx="0"/>
          </p:cNvCxnSpPr>
          <p:nvPr/>
        </p:nvCxnSpPr>
        <p:spPr>
          <a:xfrm>
            <a:off x="8075644" y="1203649"/>
            <a:ext cx="1" cy="662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9442580" y="50583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離開迴圈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622194" y="204729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false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7D07A4-7CFD-4D60-A8FC-44BD46A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3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1+2+3+…+10=?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sum = 0</a:t>
            </a:r>
          </a:p>
          <a:p>
            <a:pPr marL="0" indent="0">
              <a:buNone/>
            </a:pPr>
            <a:r>
              <a:rPr lang="en-US" altLang="zh-TW" dirty="0" err="1"/>
              <a:t>i</a:t>
            </a:r>
            <a:r>
              <a:rPr lang="en-US" altLang="zh-TW" dirty="0"/>
              <a:t> = 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while</a:t>
            </a:r>
            <a:r>
              <a:rPr lang="en-US" altLang="zh-TW" dirty="0"/>
              <a:t> (</a:t>
            </a:r>
            <a:r>
              <a:rPr lang="en-US" altLang="zh-TW" dirty="0" err="1">
                <a:solidFill>
                  <a:srgbClr val="00B0F0"/>
                </a:solidFill>
              </a:rPr>
              <a:t>i</a:t>
            </a:r>
            <a:r>
              <a:rPr lang="en-US" altLang="zh-TW" dirty="0">
                <a:solidFill>
                  <a:srgbClr val="00B0F0"/>
                </a:solidFill>
              </a:rPr>
              <a:t>&lt;=10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    sum = sum + </a:t>
            </a:r>
            <a:r>
              <a:rPr lang="en-US" altLang="zh-TW" dirty="0" err="1"/>
              <a:t>i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i</a:t>
            </a:r>
            <a:r>
              <a:rPr lang="en-US" altLang="zh-TW" dirty="0"/>
              <a:t> = </a:t>
            </a:r>
            <a:r>
              <a:rPr lang="en-US" altLang="zh-TW" dirty="0" err="1"/>
              <a:t>i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print(“sum = %d “ % sum)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A8F1A6-672E-4763-BDA3-B51772378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C2DB08-E9BB-4E77-B7F4-0CF16998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9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r>
              <a:rPr lang="zh-TW" altLang="en-US" dirty="0"/>
              <a:t>指令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3300" dirty="0"/>
              <a:t>break</a:t>
            </a:r>
            <a:r>
              <a:rPr lang="zh-TW" altLang="en-US" sz="3300" dirty="0"/>
              <a:t>指令可以跳離迴圈 </a:t>
            </a:r>
            <a:r>
              <a:rPr lang="en-US" altLang="zh-TW" sz="3300" dirty="0"/>
              <a:t>(for </a:t>
            </a:r>
            <a:r>
              <a:rPr lang="zh-TW" altLang="en-US" sz="3300" dirty="0"/>
              <a:t>或 </a:t>
            </a:r>
            <a:r>
              <a:rPr lang="en-US" altLang="zh-TW" sz="3300" dirty="0"/>
              <a:t>while)</a:t>
            </a:r>
            <a:r>
              <a:rPr lang="zh-TW" altLang="en-US" sz="3300" dirty="0"/>
              <a:t>，通常需要使用 </a:t>
            </a:r>
            <a:r>
              <a:rPr lang="en-US" altLang="zh-TW" sz="3300" dirty="0"/>
              <a:t>if </a:t>
            </a:r>
            <a:r>
              <a:rPr lang="zh-TW" altLang="en-US" sz="3300" dirty="0"/>
              <a:t>條件式判斷</a:t>
            </a:r>
            <a:endParaRPr lang="en-US" altLang="zh-TW" sz="3300" dirty="0"/>
          </a:p>
          <a:p>
            <a:r>
              <a:rPr lang="zh-TW" altLang="en-US" sz="3300" dirty="0"/>
              <a:t>範例：</a:t>
            </a:r>
            <a:r>
              <a:rPr lang="en-US" altLang="zh-TW" sz="3300" dirty="0"/>
              <a:t>1+2+3+… ,</a:t>
            </a:r>
            <a:r>
              <a:rPr lang="zh-TW" altLang="en-US" sz="3300" dirty="0"/>
              <a:t> 當總和大於</a:t>
            </a:r>
            <a:r>
              <a:rPr lang="en-US" altLang="zh-TW" sz="3300" dirty="0"/>
              <a:t>100</a:t>
            </a:r>
            <a:r>
              <a:rPr lang="zh-TW" altLang="en-US" sz="3300" dirty="0"/>
              <a:t>時，請問有幾個數？總和</a:t>
            </a:r>
            <a:r>
              <a:rPr lang="en-US" altLang="zh-TW" sz="3300" dirty="0"/>
              <a:t>=</a:t>
            </a:r>
            <a:r>
              <a:rPr lang="zh-TW" altLang="en-US" sz="3300" dirty="0"/>
              <a:t>？</a:t>
            </a:r>
            <a:endParaRPr lang="en-US" altLang="zh-TW" sz="3300" dirty="0"/>
          </a:p>
          <a:p>
            <a:pPr marL="0" indent="0">
              <a:buNone/>
            </a:pPr>
            <a:endParaRPr lang="en-US" altLang="zh-TW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max = 100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sum = 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 err="1"/>
              <a:t>i</a:t>
            </a:r>
            <a:r>
              <a:rPr lang="en-US" altLang="zh-TW" dirty="0"/>
              <a:t> =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count = 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while </a:t>
            </a:r>
            <a:r>
              <a:rPr lang="en-US" altLang="zh-TW" dirty="0">
                <a:solidFill>
                  <a:srgbClr val="3333FF"/>
                </a:solidFill>
              </a:rPr>
              <a:t>True</a:t>
            </a:r>
            <a:r>
              <a:rPr lang="en-US" altLang="zh-TW" dirty="0"/>
              <a:t>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if (sum &gt; max):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    </a:t>
            </a:r>
            <a:r>
              <a:rPr lang="en-US" altLang="zh-TW" dirty="0">
                <a:solidFill>
                  <a:srgbClr val="FF0000"/>
                </a:solidFill>
              </a:rPr>
              <a:t>break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sum += </a:t>
            </a:r>
            <a:r>
              <a:rPr lang="en-US" altLang="zh-TW" dirty="0" err="1"/>
              <a:t>i</a:t>
            </a:r>
            <a:endParaRPr lang="en-US" altLang="zh-TW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count +=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en-US" altLang="zh-TW"/>
              <a:t>+=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print("sum = %d count = %d" % (sum-</a:t>
            </a:r>
            <a:r>
              <a:rPr lang="en-US" altLang="zh-TW" dirty="0" err="1"/>
              <a:t>i</a:t>
            </a:r>
            <a:r>
              <a:rPr lang="en-US" altLang="zh-TW" dirty="0"/>
              <a:t>, count-1))</a:t>
            </a:r>
          </a:p>
        </p:txBody>
      </p:sp>
      <p:sp>
        <p:nvSpPr>
          <p:cNvPr id="7" name="矩形 6"/>
          <p:cNvSpPr/>
          <p:nvPr/>
        </p:nvSpPr>
        <p:spPr>
          <a:xfrm>
            <a:off x="1458171" y="4252686"/>
            <a:ext cx="1791478" cy="10451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74033" y="4432041"/>
            <a:ext cx="709126" cy="27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35494" y="5691673"/>
            <a:ext cx="4991877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600201" y="4651359"/>
            <a:ext cx="1346676" cy="279918"/>
          </a:xfrm>
          <a:prstGeom prst="rect">
            <a:avLst/>
          </a:prstGeom>
          <a:solidFill>
            <a:srgbClr val="FFFF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178237" y="5477208"/>
            <a:ext cx="4991877" cy="258226"/>
          </a:xfrm>
          <a:prstGeom prst="rect">
            <a:avLst/>
          </a:prstGeom>
          <a:solidFill>
            <a:srgbClr val="D1DDCB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肘形接點 22"/>
          <p:cNvCxnSpPr>
            <a:cxnSpLocks/>
            <a:stCxn id="20" idx="1"/>
            <a:endCxn id="21" idx="1"/>
          </p:cNvCxnSpPr>
          <p:nvPr/>
        </p:nvCxnSpPr>
        <p:spPr>
          <a:xfrm rot="10800000" flipV="1">
            <a:off x="1178237" y="4791317"/>
            <a:ext cx="421964" cy="815003"/>
          </a:xfrm>
          <a:prstGeom prst="bentConnector3">
            <a:avLst>
              <a:gd name="adj1" fmla="val 1541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C4CA2A-7E6E-4D7D-ABC1-21691105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r>
              <a:rPr lang="zh-TW" altLang="en-US" dirty="0"/>
              <a:t>指令可以跳到迴圈下一回合 </a:t>
            </a:r>
            <a:r>
              <a:rPr lang="en-US" altLang="zh-TW" dirty="0"/>
              <a:t>(for </a:t>
            </a:r>
            <a:r>
              <a:rPr lang="zh-TW" altLang="en-US" dirty="0"/>
              <a:t>或 </a:t>
            </a:r>
            <a:r>
              <a:rPr lang="en-US" altLang="zh-TW" dirty="0"/>
              <a:t>while)</a:t>
            </a:r>
            <a:r>
              <a:rPr lang="zh-TW" altLang="en-US" dirty="0"/>
              <a:t>，通常需要使用 </a:t>
            </a:r>
            <a:r>
              <a:rPr lang="en-US" altLang="zh-TW" dirty="0"/>
              <a:t>if </a:t>
            </a:r>
            <a:r>
              <a:rPr lang="zh-TW" altLang="en-US" dirty="0"/>
              <a:t>條件式判斷</a:t>
            </a:r>
            <a:endParaRPr lang="en-US" altLang="zh-TW" dirty="0"/>
          </a:p>
          <a:p>
            <a:r>
              <a:rPr lang="zh-TW" altLang="en-US" dirty="0"/>
              <a:t>範例：餐桌上喊數字，喊到</a:t>
            </a:r>
            <a:r>
              <a:rPr lang="en-US" altLang="zh-TW" dirty="0"/>
              <a:t>3</a:t>
            </a:r>
            <a:r>
              <a:rPr lang="zh-TW" altLang="en-US" dirty="0"/>
              <a:t>的倍數就要</a:t>
            </a:r>
            <a:r>
              <a:rPr lang="zh-TW" altLang="en-US"/>
              <a:t>跳過</a:t>
            </a:r>
            <a:r>
              <a:rPr lang="en-US" altLang="zh-TW"/>
              <a:t>(</a:t>
            </a:r>
            <a:r>
              <a:rPr lang="zh-TW" altLang="en-US"/>
              <a:t>禁聲</a:t>
            </a:r>
            <a:r>
              <a:rPr lang="en-US" altLang="zh-TW"/>
              <a:t>)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sz="2400" dirty="0"/>
          </a:p>
          <a:p>
            <a:pPr marL="457200" lvl="1" indent="0">
              <a:buNone/>
            </a:pPr>
            <a:r>
              <a:rPr lang="en-US" altLang="zh-TW" sz="2400" dirty="0"/>
              <a:t>for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in range(1, 11):</a:t>
            </a:r>
          </a:p>
          <a:p>
            <a:pPr marL="457200" lvl="1" indent="0">
              <a:buNone/>
            </a:pPr>
            <a:r>
              <a:rPr lang="en-US" altLang="zh-TW" sz="2400" dirty="0"/>
              <a:t>    if (i%3==0):</a:t>
            </a:r>
          </a:p>
          <a:p>
            <a:pPr marL="457200" lvl="1" indent="0">
              <a:buNone/>
            </a:pPr>
            <a:r>
              <a:rPr lang="en-US" altLang="zh-TW" sz="2400" dirty="0"/>
              <a:t>        continue</a:t>
            </a:r>
          </a:p>
          <a:p>
            <a:pPr marL="457200" lvl="1" indent="0">
              <a:buNone/>
            </a:pPr>
            <a:r>
              <a:rPr lang="en-US" altLang="zh-TW" sz="2400" dirty="0"/>
              <a:t>    print("</a:t>
            </a:r>
            <a:r>
              <a:rPr lang="zh-TW" altLang="en-US" sz="2400" dirty="0"/>
              <a:t>大喊</a:t>
            </a:r>
            <a:r>
              <a:rPr lang="en-US" altLang="zh-TW" sz="2400" dirty="0"/>
              <a:t>:%d" % </a:t>
            </a:r>
            <a:r>
              <a:rPr lang="en-US" altLang="zh-TW" sz="2400" dirty="0" err="1"/>
              <a:t>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8519D9-6D72-456B-8DD8-837F68E4639E}"/>
              </a:ext>
            </a:extLst>
          </p:cNvPr>
          <p:cNvSpPr/>
          <p:nvPr/>
        </p:nvSpPr>
        <p:spPr>
          <a:xfrm>
            <a:off x="1894974" y="3735805"/>
            <a:ext cx="1215189" cy="330869"/>
          </a:xfrm>
          <a:prstGeom prst="rect">
            <a:avLst/>
          </a:prstGeom>
          <a:solidFill>
            <a:srgbClr val="FFFF00">
              <a:alpha val="1882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288F4F-DFDE-4715-8D5A-467A6A4EEF81}"/>
              </a:ext>
            </a:extLst>
          </p:cNvPr>
          <p:cNvSpPr/>
          <p:nvPr/>
        </p:nvSpPr>
        <p:spPr>
          <a:xfrm>
            <a:off x="1281363" y="2875547"/>
            <a:ext cx="2713121" cy="457200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597E9CF7-00C1-485B-A3F3-3DD65B1D9FBC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>
            <a:off x="1281364" y="3104148"/>
            <a:ext cx="613611" cy="797093"/>
          </a:xfrm>
          <a:prstGeom prst="bentConnector3">
            <a:avLst>
              <a:gd name="adj1" fmla="val 1578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702626-3154-47DF-A3F2-55EB08A9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35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FC844-2252-45E9-A1F9-34E7185E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#3 : </a:t>
            </a:r>
            <a:r>
              <a:rPr lang="zh-TW" altLang="en-US"/>
              <a:t>判斷質數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C466FB-B4DE-47E3-A08B-9A004488A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請撰寫一個 </a:t>
            </a:r>
            <a:r>
              <a:rPr lang="en-US" altLang="zh-TW"/>
              <a:t>python</a:t>
            </a:r>
            <a:r>
              <a:rPr lang="zh-TW" altLang="en-US"/>
              <a:t> 程式，輸入一個整數</a:t>
            </a:r>
            <a:r>
              <a:rPr lang="en-US" altLang="zh-TW"/>
              <a:t>n</a:t>
            </a:r>
            <a:r>
              <a:rPr lang="zh-TW" altLang="en-US"/>
              <a:t>，判斷</a:t>
            </a:r>
            <a:r>
              <a:rPr lang="en-US" altLang="zh-TW"/>
              <a:t>n</a:t>
            </a:r>
            <a:r>
              <a:rPr lang="zh-TW" altLang="en-US"/>
              <a:t>是否為質數</a:t>
            </a:r>
            <a:r>
              <a:rPr lang="en-US" altLang="zh-TW"/>
              <a:t>?</a:t>
            </a:r>
          </a:p>
          <a:p>
            <a:pPr lvl="1"/>
            <a:r>
              <a:rPr lang="zh-TW" altLang="en-US"/>
              <a:t>註</a:t>
            </a:r>
            <a:r>
              <a:rPr lang="en-US" altLang="zh-TW"/>
              <a:t>: </a:t>
            </a:r>
            <a:r>
              <a:rPr lang="zh-TW" altLang="en-US"/>
              <a:t>一個自然數，若僅能被 </a:t>
            </a:r>
            <a:r>
              <a:rPr lang="en-US" altLang="zh-TW"/>
              <a:t>1</a:t>
            </a:r>
            <a:r>
              <a:rPr lang="zh-TW" altLang="en-US"/>
              <a:t> 及本身整除者，稱為「質數」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F362D-2C4D-46D5-95AB-29ABFF19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93D0C7-28DD-460A-A51A-E1E3369141F7}"/>
              </a:ext>
            </a:extLst>
          </p:cNvPr>
          <p:cNvSpPr/>
          <p:nvPr/>
        </p:nvSpPr>
        <p:spPr>
          <a:xfrm>
            <a:off x="1524000" y="1857076"/>
            <a:ext cx="9143999" cy="36395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0000">
                <a:schemeClr val="accent1">
                  <a:lumMod val="45000"/>
                  <a:lumOff val="55000"/>
                </a:schemeClr>
              </a:gs>
              <a:gs pos="67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資料結構</a:t>
            </a: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2301239" y="3676852"/>
            <a:ext cx="7589521" cy="165576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在電腦科學中，資料結構（</a:t>
            </a:r>
            <a:r>
              <a:rPr lang="en-US" altLang="zh-TW" b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data structure</a:t>
            </a:r>
            <a:r>
              <a:rPr lang="zh-TW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）是電腦中儲存、組織資料的方式。不同種類的資料結構適合不同種類的應用，正確的資料結構選擇可以提高演算法的效率</a:t>
            </a:r>
            <a:endParaRPr lang="en-US" altLang="zh-TW" b="1" dirty="0">
              <a:solidFill>
                <a:srgbClr val="FFFF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5C8141-650E-4AB6-B8F4-2160B281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71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Python</a:t>
            </a:r>
            <a:r>
              <a:rPr lang="zh-TW" altLang="en-US"/>
              <a:t>基礎資料結構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清單</a:t>
            </a:r>
            <a:r>
              <a:rPr lang="en-US" altLang="zh-TW" dirty="0"/>
              <a:t>(List)</a:t>
            </a:r>
          </a:p>
          <a:p>
            <a:r>
              <a:rPr lang="zh-TW" altLang="en-US" dirty="0"/>
              <a:t>元組</a:t>
            </a:r>
            <a:r>
              <a:rPr lang="en-US" altLang="zh-TW" dirty="0"/>
              <a:t>(Tuple)</a:t>
            </a:r>
          </a:p>
          <a:p>
            <a:r>
              <a:rPr lang="zh-TW" altLang="en-US" dirty="0"/>
              <a:t>字串</a:t>
            </a:r>
            <a:r>
              <a:rPr lang="en-US" altLang="zh-TW" dirty="0"/>
              <a:t>(String)</a:t>
            </a:r>
          </a:p>
          <a:p>
            <a:r>
              <a:rPr lang="zh-TW" altLang="en-US" dirty="0"/>
              <a:t>字典</a:t>
            </a:r>
            <a:r>
              <a:rPr lang="en-US" altLang="zh-TW" dirty="0"/>
              <a:t>(</a:t>
            </a:r>
            <a:r>
              <a:rPr lang="en-US" altLang="zh-TW"/>
              <a:t>Dictionary)</a:t>
            </a:r>
          </a:p>
          <a:p>
            <a:r>
              <a:rPr lang="zh-TW" altLang="en-US"/>
              <a:t>集合</a:t>
            </a:r>
            <a:r>
              <a:rPr lang="en-US" altLang="zh-TW"/>
              <a:t>(set)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0538EB-FE47-476B-ACBE-97E8B165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18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14947</Words>
  <Application>Microsoft Office PowerPoint</Application>
  <PresentationFormat>寬螢幕</PresentationFormat>
  <Paragraphs>2412</Paragraphs>
  <Slides>185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185</vt:i4>
      </vt:variant>
    </vt:vector>
  </HeadingPairs>
  <TitlesOfParts>
    <vt:vector size="202" baseType="lpstr">
      <vt:lpstr>-apple-system</vt:lpstr>
      <vt:lpstr>Arial Unicode MS</vt:lpstr>
      <vt:lpstr>BiauKai</vt:lpstr>
      <vt:lpstr>Menlo</vt:lpstr>
      <vt:lpstr>Noto Sans TC</vt:lpstr>
      <vt:lpstr>Microsoft JhengHei</vt:lpstr>
      <vt:lpstr>Microsoft JhengHei</vt:lpstr>
      <vt:lpstr>DFKai-SB</vt:lpstr>
      <vt:lpstr>DFKai-SB</vt:lpstr>
      <vt:lpstr>Arial</vt:lpstr>
      <vt:lpstr>Calibri</vt:lpstr>
      <vt:lpstr>Calibri Light</vt:lpstr>
      <vt:lpstr>Cambria Math</vt:lpstr>
      <vt:lpstr>Consolas</vt:lpstr>
      <vt:lpstr>Open Sans</vt:lpstr>
      <vt:lpstr>Symbol</vt:lpstr>
      <vt:lpstr>Office 佈景主題</vt:lpstr>
      <vt:lpstr>運算邏輯與程式應用</vt:lpstr>
      <vt:lpstr>授課教師</vt:lpstr>
      <vt:lpstr>課程目標</vt:lpstr>
      <vt:lpstr>電腦「程式」(Program)是甚麼？</vt:lpstr>
      <vt:lpstr>學習如何與電腦溝通</vt:lpstr>
      <vt:lpstr>程式語言就是人類用來和電腦溝通的語言，是一行一行的指令，可以將人類的思考邏輯轉換成電腦能夠了解的語言，用來指揮電腦運算或工作的指令集合（程式碼） 。</vt:lpstr>
      <vt:lpstr>電腦是一個處理資料機器</vt:lpstr>
      <vt:lpstr>電腦基本組成</vt:lpstr>
      <vt:lpstr>PowerPoint 簡報</vt:lpstr>
      <vt:lpstr>PowerPoint 簡報</vt:lpstr>
      <vt:lpstr>PowerPoint 簡報</vt:lpstr>
      <vt:lpstr>電腦只懂 0 與 1 </vt:lpstr>
      <vt:lpstr>PowerPoint 簡報</vt:lpstr>
      <vt:lpstr>程式語言分類</vt:lpstr>
      <vt:lpstr>程式語言翻譯</vt:lpstr>
      <vt:lpstr>翻譯器</vt:lpstr>
      <vt:lpstr>Python程式語言</vt:lpstr>
      <vt:lpstr>Python應用領域</vt:lpstr>
      <vt:lpstr>Python程式語言功能</vt:lpstr>
      <vt:lpstr>Python安裝 (python.org)</vt:lpstr>
      <vt:lpstr>執行Python</vt:lpstr>
      <vt:lpstr>Python 互動交談模式</vt:lpstr>
      <vt:lpstr>Python程式編輯模式</vt:lpstr>
      <vt:lpstr>小烏龜繪圖套件</vt:lpstr>
      <vt:lpstr>小烏龜繪圖(命令列模式)</vt:lpstr>
      <vt:lpstr>小烏龜繪圖(程式模式)</vt:lpstr>
      <vt:lpstr>Turtle Graphic</vt:lpstr>
      <vt:lpstr>小烏龜運動指令</vt:lpstr>
      <vt:lpstr>小烏龜畫筆指令</vt:lpstr>
      <vt:lpstr>五邊形</vt:lpstr>
      <vt:lpstr>五角星</vt:lpstr>
      <vt:lpstr>學習程式的秘訣  嘗試錯誤、勞者多能</vt:lpstr>
      <vt:lpstr>變數</vt:lpstr>
      <vt:lpstr>變數命名規則</vt:lpstr>
      <vt:lpstr>變數名稱範例</vt:lpstr>
      <vt:lpstr>上機實做</vt:lpstr>
      <vt:lpstr>運算式 電腦最擅長做的事 – 數學計算</vt:lpstr>
      <vt:lpstr>運算元及運算子</vt:lpstr>
      <vt:lpstr>運算結果受到運算子及資料型別影響</vt:lpstr>
      <vt:lpstr>算術運算子</vt:lpstr>
      <vt:lpstr>實做練習</vt:lpstr>
      <vt:lpstr>運算式的表示</vt:lpstr>
      <vt:lpstr>運算式</vt:lpstr>
      <vt:lpstr>運算式</vt:lpstr>
      <vt:lpstr>課後實做練習</vt:lpstr>
      <vt:lpstr>專案#1 : 一元二次方程式求解</vt:lpstr>
      <vt:lpstr>比較運算子</vt:lpstr>
      <vt:lpstr>邏輯運算子</vt:lpstr>
      <vt:lpstr>課堂練習</vt:lpstr>
      <vt:lpstr>Python運算子優先等級</vt:lpstr>
      <vt:lpstr>已知 a=3, b=5, c=7, d=9 計算以下結果</vt:lpstr>
      <vt:lpstr>運算式應用: 計算兩點間距離及方向</vt:lpstr>
      <vt:lpstr>小烏龜的運動</vt:lpstr>
      <vt:lpstr>print函數</vt:lpstr>
      <vt:lpstr>input()輸入函數</vt:lpstr>
      <vt:lpstr>課後練習: 輸入身高、體重，計算BMI值</vt:lpstr>
      <vt:lpstr>程式結構</vt:lpstr>
      <vt:lpstr>結構化程式</vt:lpstr>
      <vt:lpstr>程式區塊與縮排</vt:lpstr>
      <vt:lpstr>關係運算子 (Relational operator)</vt:lpstr>
      <vt:lpstr>邏輯運算子 (Logical operator)</vt:lpstr>
      <vt:lpstr>選擇性結構</vt:lpstr>
      <vt:lpstr>PowerPoint 簡報</vt:lpstr>
      <vt:lpstr>程式碼</vt:lpstr>
      <vt:lpstr>PowerPoint 簡報</vt:lpstr>
      <vt:lpstr>判斷整數是奇數、偶數、零?</vt:lpstr>
      <vt:lpstr>要不要帶雨傘出門？</vt:lpstr>
      <vt:lpstr>讓我們來寫個程式吧！</vt:lpstr>
      <vt:lpstr>PowerPoint 簡報</vt:lpstr>
      <vt:lpstr>成績評分</vt:lpstr>
      <vt:lpstr>計算BMI，並印出分類</vt:lpstr>
      <vt:lpstr>依據BMI值做健康分類建議</vt:lpstr>
      <vt:lpstr>格式化列印</vt:lpstr>
      <vt:lpstr>字串資料格式定義</vt:lpstr>
      <vt:lpstr>專案#2 : 計算 bmi 值</vt:lpstr>
      <vt:lpstr>迴圈結構</vt:lpstr>
      <vt:lpstr>迴圈程式結構</vt:lpstr>
      <vt:lpstr>計數型迴圈程式結構 (for loop)</vt:lpstr>
      <vt:lpstr>List 清單(陣列）</vt:lpstr>
      <vt:lpstr>range() 函數</vt:lpstr>
      <vt:lpstr>Turtle Graphic</vt:lpstr>
      <vt:lpstr>迴圈(Loop)  做同樣的事</vt:lpstr>
      <vt:lpstr>自己做做看</vt:lpstr>
      <vt:lpstr>曼陀圖騰</vt:lpstr>
      <vt:lpstr>彩色曼陀圖騰1</vt:lpstr>
      <vt:lpstr>彩色曼陀圖騰2</vt:lpstr>
      <vt:lpstr>螺旋方形</vt:lpstr>
      <vt:lpstr>螺旋圓</vt:lpstr>
      <vt:lpstr>For Loop 應用: 1+2+3+4+…+10=?</vt:lpstr>
      <vt:lpstr>1+3+5+7+…+19=?</vt:lpstr>
      <vt:lpstr>1至100數字中，能被3整除，但不能被5整除的數的總和？  </vt:lpstr>
      <vt:lpstr>甚麼是「質數」?</vt:lpstr>
      <vt:lpstr>While 迴圈</vt:lpstr>
      <vt:lpstr>1+2+3+…+10=?</vt:lpstr>
      <vt:lpstr>Break指令</vt:lpstr>
      <vt:lpstr>continue指令</vt:lpstr>
      <vt:lpstr>專案#3 : 判斷質數</vt:lpstr>
      <vt:lpstr>資料結構</vt:lpstr>
      <vt:lpstr>Python基礎資料結構</vt:lpstr>
      <vt:lpstr>清單(List)</vt:lpstr>
      <vt:lpstr>建立清單</vt:lpstr>
      <vt:lpstr>讀取清單資料</vt:lpstr>
      <vt:lpstr>資料定位</vt:lpstr>
      <vt:lpstr>讀取清單某一範圍資料</vt:lpstr>
      <vt:lpstr>改變清單內容</vt:lpstr>
      <vt:lpstr>增加清單元素</vt:lpstr>
      <vt:lpstr>PowerPoint 簡報</vt:lpstr>
      <vt:lpstr>PowerPoint 簡報</vt:lpstr>
      <vt:lpstr>刪除清單元素</vt:lpstr>
      <vt:lpstr>PowerPoint 簡報</vt:lpstr>
      <vt:lpstr>PowerPoint 簡報</vt:lpstr>
      <vt:lpstr>二維清單(矩陣)</vt:lpstr>
      <vt:lpstr>二維清單操作程式碼</vt:lpstr>
      <vt:lpstr>清單操作方法</vt:lpstr>
      <vt:lpstr>專案#4 : 計算平均成績</vt:lpstr>
      <vt:lpstr>元祖 (tuple)</vt:lpstr>
      <vt:lpstr>tuple的操作運算</vt:lpstr>
      <vt:lpstr>探索 tuple 資料不可變</vt:lpstr>
      <vt:lpstr>字串(string)</vt:lpstr>
      <vt:lpstr>字串(string)</vt:lpstr>
      <vt:lpstr>PowerPoint 簡報</vt:lpstr>
      <vt:lpstr>字串常用函式</vt:lpstr>
      <vt:lpstr>常用字串物件操作方法</vt:lpstr>
      <vt:lpstr>PowerPoint 簡報</vt:lpstr>
      <vt:lpstr>PowerPoint 簡報</vt:lpstr>
      <vt:lpstr>PowerPoint 簡報</vt:lpstr>
      <vt:lpstr>字典(dictionary)</vt:lpstr>
      <vt:lpstr>字典(dictionary)資料結構</vt:lpstr>
      <vt:lpstr>Python字典操作方法</vt:lpstr>
      <vt:lpstr>利用 for 迴圈讀取字典中的資料</vt:lpstr>
      <vt:lpstr>PowerPoint 簡報</vt:lpstr>
      <vt:lpstr>集合(set)資料結構</vt:lpstr>
      <vt:lpstr>集合運算</vt:lpstr>
      <vt:lpstr>集合方法 (a = {1, 2, 3})</vt:lpstr>
      <vt:lpstr>資料排序(sorting)</vt:lpstr>
      <vt:lpstr>排序函數</vt:lpstr>
      <vt:lpstr>字典排序</vt:lpstr>
      <vt:lpstr>字典練習</vt:lpstr>
      <vt:lpstr>專案#5 : 找出中華職棒全壘打王</vt:lpstr>
      <vt:lpstr>函式與套件</vt:lpstr>
      <vt:lpstr>函式簡介</vt:lpstr>
      <vt:lpstr>何謂函式？</vt:lpstr>
      <vt:lpstr>Python自訂函式(程式模組)</vt:lpstr>
      <vt:lpstr> y = f(x) = 3x+2 函式範例</vt:lpstr>
      <vt:lpstr>函式分類</vt:lpstr>
      <vt:lpstr>函式參數</vt:lpstr>
      <vt:lpstr>回傳結果</vt:lpstr>
      <vt:lpstr>比大小</vt:lpstr>
      <vt:lpstr>變數作用範圍</vt:lpstr>
      <vt:lpstr>變數範圍例子</vt:lpstr>
      <vt:lpstr>專案#6: 1-100000的數字中質數</vt:lpstr>
      <vt:lpstr>Python math套件</vt:lpstr>
      <vt:lpstr>隨機亂數模組</vt:lpstr>
      <vt:lpstr>專案#7 : 撲克牌洗牌</vt:lpstr>
      <vt:lpstr>專案#8 : 烏龜隨機散步</vt:lpstr>
      <vt:lpstr>OS模組</vt:lpstr>
      <vt:lpstr>os 模組練習</vt:lpstr>
      <vt:lpstr>檔案處理</vt:lpstr>
      <vt:lpstr>檔案處理異常</vt:lpstr>
      <vt:lpstr>檔案讀取函式</vt:lpstr>
      <vt:lpstr>csv檔案處理</vt:lpstr>
      <vt:lpstr>讀取 csv 檔案程式碼解析</vt:lpstr>
      <vt:lpstr>python物件導向程式</vt:lpstr>
      <vt:lpstr>PowerPoint 簡報</vt:lpstr>
      <vt:lpstr>特別套件</vt:lpstr>
      <vt:lpstr>Numpy簡介</vt:lpstr>
      <vt:lpstr>建立陣列</vt:lpstr>
      <vt:lpstr>Numpy array 元素資料型別</vt:lpstr>
      <vt:lpstr>特殊矩陣</vt:lpstr>
      <vt:lpstr>PowerPoint 簡報</vt:lpstr>
      <vt:lpstr>數學運算 (針對每一個陣列元素)</vt:lpstr>
      <vt:lpstr>亂數產生</vt:lpstr>
      <vt:lpstr>基本線性代數</vt:lpstr>
      <vt:lpstr>線性代數函數</vt:lpstr>
      <vt:lpstr>PowerPoint 簡報</vt:lpstr>
      <vt:lpstr>PowerPoint 簡報</vt:lpstr>
      <vt:lpstr>Matplotlib 科學繪圖</vt:lpstr>
      <vt:lpstr>認識繪圖結構</vt:lpstr>
      <vt:lpstr>matplotlib繪圖的物件階層</vt:lpstr>
      <vt:lpstr>基本繪圖參數</vt:lpstr>
      <vt:lpstr>圖標題、軸標題、圖例</vt:lpstr>
      <vt:lpstr>軸刻度控制</vt:lpstr>
      <vt:lpstr>Matplotlib支援之圖表類型</vt:lpstr>
      <vt:lpstr>多圖顯示</vt:lpstr>
      <vt:lpstr>sympy 符號運算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運算邏輯與程式應用</dc:title>
  <dc:creator>鍾定揚 12376046 Daniel</dc:creator>
  <cp:lastModifiedBy>鍾定揚 12376046 Daniel</cp:lastModifiedBy>
  <cp:revision>111</cp:revision>
  <dcterms:created xsi:type="dcterms:W3CDTF">2025-07-09T06:16:54Z</dcterms:created>
  <dcterms:modified xsi:type="dcterms:W3CDTF">2025-07-16T14:51:19Z</dcterms:modified>
</cp:coreProperties>
</file>